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3" r:id="rId1"/>
    <p:sldMasterId id="2147483816" r:id="rId2"/>
  </p:sldMasterIdLst>
  <p:notesMasterIdLst>
    <p:notesMasterId r:id="rId38"/>
  </p:notesMasterIdLst>
  <p:sldIdLst>
    <p:sldId id="256" r:id="rId3"/>
    <p:sldId id="259" r:id="rId4"/>
    <p:sldId id="282" r:id="rId5"/>
    <p:sldId id="260" r:id="rId6"/>
    <p:sldId id="284" r:id="rId7"/>
    <p:sldId id="283" r:id="rId8"/>
    <p:sldId id="285" r:id="rId9"/>
    <p:sldId id="286" r:id="rId10"/>
    <p:sldId id="287" r:id="rId11"/>
    <p:sldId id="289" r:id="rId12"/>
    <p:sldId id="293" r:id="rId13"/>
    <p:sldId id="294" r:id="rId14"/>
    <p:sldId id="264" r:id="rId15"/>
    <p:sldId id="266" r:id="rId16"/>
    <p:sldId id="267" r:id="rId17"/>
    <p:sldId id="268" r:id="rId18"/>
    <p:sldId id="269" r:id="rId19"/>
    <p:sldId id="263" r:id="rId20"/>
    <p:sldId id="291" r:id="rId21"/>
    <p:sldId id="292" r:id="rId22"/>
    <p:sldId id="265" r:id="rId23"/>
    <p:sldId id="271" r:id="rId24"/>
    <p:sldId id="272" r:id="rId25"/>
    <p:sldId id="273" r:id="rId26"/>
    <p:sldId id="274" r:id="rId27"/>
    <p:sldId id="270" r:id="rId28"/>
    <p:sldId id="275" r:id="rId29"/>
    <p:sldId id="281" r:id="rId30"/>
    <p:sldId id="276" r:id="rId31"/>
    <p:sldId id="277" r:id="rId32"/>
    <p:sldId id="278" r:id="rId33"/>
    <p:sldId id="279" r:id="rId34"/>
    <p:sldId id="280" r:id="rId35"/>
    <p:sldId id="295" r:id="rId36"/>
    <p:sldId id="296" r:id="rId37"/>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00FF"/>
    <a:srgbClr val="8F75FF"/>
    <a:srgbClr val="6EA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8" autoAdjust="0"/>
    <p:restoredTop sz="88483" autoAdjust="0"/>
  </p:normalViewPr>
  <p:slideViewPr>
    <p:cSldViewPr snapToGrid="0">
      <p:cViewPr varScale="1">
        <p:scale>
          <a:sx n="143" d="100"/>
          <a:sy n="143" d="100"/>
        </p:scale>
        <p:origin x="750"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6" d="100"/>
          <a:sy n="76" d="100"/>
        </p:scale>
        <p:origin x="471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2C328825-D3EE-4902-A379-1A56DE032DB2}" type="datetimeFigureOut">
              <a:rPr lang="en-US" smtClean="0"/>
              <a:t>3/2/2025</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FB777213-A784-4FAA-A0B8-8B07011FEE0C}" type="slidenum">
              <a:rPr lang="en-US" smtClean="0"/>
              <a:t>‹#›</a:t>
            </a:fld>
            <a:endParaRPr lang="en-US" dirty="0"/>
          </a:p>
        </p:txBody>
      </p:sp>
    </p:spTree>
    <p:extLst>
      <p:ext uri="{BB962C8B-B14F-4D97-AF65-F5344CB8AC3E}">
        <p14:creationId xmlns:p14="http://schemas.microsoft.com/office/powerpoint/2010/main" val="2107149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777213-A784-4FAA-A0B8-8B07011FEE0C}" type="slidenum">
              <a:rPr lang="en-US" smtClean="0"/>
              <a:t>1</a:t>
            </a:fld>
            <a:endParaRPr lang="en-US" dirty="0"/>
          </a:p>
        </p:txBody>
      </p:sp>
    </p:spTree>
    <p:extLst>
      <p:ext uri="{BB962C8B-B14F-4D97-AF65-F5344CB8AC3E}">
        <p14:creationId xmlns:p14="http://schemas.microsoft.com/office/powerpoint/2010/main" val="3608868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777213-A784-4FAA-A0B8-8B07011FEE0C}" type="slidenum">
              <a:rPr lang="en-US" smtClean="0"/>
              <a:t>2</a:t>
            </a:fld>
            <a:endParaRPr lang="en-US" dirty="0"/>
          </a:p>
        </p:txBody>
      </p:sp>
    </p:spTree>
    <p:extLst>
      <p:ext uri="{BB962C8B-B14F-4D97-AF65-F5344CB8AC3E}">
        <p14:creationId xmlns:p14="http://schemas.microsoft.com/office/powerpoint/2010/main" val="264106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777213-A784-4FAA-A0B8-8B07011FEE0C}" type="slidenum">
              <a:rPr lang="en-US" smtClean="0"/>
              <a:t>20</a:t>
            </a:fld>
            <a:endParaRPr lang="en-US" dirty="0"/>
          </a:p>
        </p:txBody>
      </p:sp>
    </p:spTree>
    <p:extLst>
      <p:ext uri="{BB962C8B-B14F-4D97-AF65-F5344CB8AC3E}">
        <p14:creationId xmlns:p14="http://schemas.microsoft.com/office/powerpoint/2010/main" val="338554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777213-A784-4FAA-A0B8-8B07011FEE0C}" type="slidenum">
              <a:rPr lang="en-US" smtClean="0"/>
              <a:t>21</a:t>
            </a:fld>
            <a:endParaRPr lang="en-US" dirty="0"/>
          </a:p>
        </p:txBody>
      </p:sp>
    </p:spTree>
    <p:extLst>
      <p:ext uri="{BB962C8B-B14F-4D97-AF65-F5344CB8AC3E}">
        <p14:creationId xmlns:p14="http://schemas.microsoft.com/office/powerpoint/2010/main" val="1138577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777213-A784-4FAA-A0B8-8B07011FEE0C}" type="slidenum">
              <a:rPr lang="en-US" smtClean="0"/>
              <a:t>22</a:t>
            </a:fld>
            <a:endParaRPr lang="en-US" dirty="0"/>
          </a:p>
        </p:txBody>
      </p:sp>
    </p:spTree>
    <p:extLst>
      <p:ext uri="{BB962C8B-B14F-4D97-AF65-F5344CB8AC3E}">
        <p14:creationId xmlns:p14="http://schemas.microsoft.com/office/powerpoint/2010/main" val="1391072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77213-A784-4FAA-A0B8-8B07011FEE0C}" type="slidenum">
              <a:rPr lang="en-US" smtClean="0"/>
              <a:t>27</a:t>
            </a:fld>
            <a:endParaRPr lang="en-US" dirty="0"/>
          </a:p>
        </p:txBody>
      </p:sp>
    </p:spTree>
    <p:extLst>
      <p:ext uri="{BB962C8B-B14F-4D97-AF65-F5344CB8AC3E}">
        <p14:creationId xmlns:p14="http://schemas.microsoft.com/office/powerpoint/2010/main" val="295048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77213-A784-4FAA-A0B8-8B07011FEE0C}" type="slidenum">
              <a:rPr lang="en-US" smtClean="0"/>
              <a:t>28</a:t>
            </a:fld>
            <a:endParaRPr lang="en-US" dirty="0"/>
          </a:p>
        </p:txBody>
      </p:sp>
    </p:spTree>
    <p:extLst>
      <p:ext uri="{BB962C8B-B14F-4D97-AF65-F5344CB8AC3E}">
        <p14:creationId xmlns:p14="http://schemas.microsoft.com/office/powerpoint/2010/main" val="2281932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r>
              <a:rPr lang="en-US"/>
              <a:t>9/1/2024</a:t>
            </a:r>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549BC40B-6776-44D4-9072-604CA9E7E9E9}" type="slidenum">
              <a:rPr lang="en-US" smtClean="0"/>
              <a:t>‹#›</a:t>
            </a:fld>
            <a:endParaRPr lang="en-US" dirty="0"/>
          </a:p>
        </p:txBody>
      </p:sp>
    </p:spTree>
    <p:extLst>
      <p:ext uri="{BB962C8B-B14F-4D97-AF65-F5344CB8AC3E}">
        <p14:creationId xmlns:p14="http://schemas.microsoft.com/office/powerpoint/2010/main" val="2998627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3462-044F-F7E7-F52C-B542F232DA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126210-F279-220F-134D-30BA714DF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5D3039-5DD5-6E41-2E67-FAB959D27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ADCD6-BC04-B175-56FA-7A1B64FE4273}"/>
              </a:ext>
            </a:extLst>
          </p:cNvPr>
          <p:cNvSpPr>
            <a:spLocks noGrp="1"/>
          </p:cNvSpPr>
          <p:nvPr>
            <p:ph type="dt" sz="half" idx="10"/>
          </p:nvPr>
        </p:nvSpPr>
        <p:spPr/>
        <p:txBody>
          <a:bodyPr/>
          <a:lstStyle/>
          <a:p>
            <a:fld id="{9CAD69E3-59E9-4193-BC72-133D2E506C13}" type="datetimeFigureOut">
              <a:rPr lang="en-US" smtClean="0"/>
              <a:t>3/2/2025</a:t>
            </a:fld>
            <a:endParaRPr lang="en-US"/>
          </a:p>
        </p:txBody>
      </p:sp>
      <p:sp>
        <p:nvSpPr>
          <p:cNvPr id="6" name="Footer Placeholder 5">
            <a:extLst>
              <a:ext uri="{FF2B5EF4-FFF2-40B4-BE49-F238E27FC236}">
                <a16:creationId xmlns:a16="http://schemas.microsoft.com/office/drawing/2014/main" id="{7FFCD3C8-F6A7-83EF-F758-61DCEFDDBA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4809D-74E3-2F31-8E65-C75E04A6C736}"/>
              </a:ext>
            </a:extLst>
          </p:cNvPr>
          <p:cNvSpPr>
            <a:spLocks noGrp="1"/>
          </p:cNvSpPr>
          <p:nvPr>
            <p:ph type="sldNum" sz="quarter" idx="12"/>
          </p:nvPr>
        </p:nvSpPr>
        <p:spPr/>
        <p:txBody>
          <a:bodyPr/>
          <a:lstStyle/>
          <a:p>
            <a:fld id="{0525AC44-56A8-4D8A-ABC5-9BCFEE510A06}" type="slidenum">
              <a:rPr lang="en-US" smtClean="0"/>
              <a:t>‹#›</a:t>
            </a:fld>
            <a:endParaRPr lang="en-US"/>
          </a:p>
        </p:txBody>
      </p:sp>
    </p:spTree>
    <p:extLst>
      <p:ext uri="{BB962C8B-B14F-4D97-AF65-F5344CB8AC3E}">
        <p14:creationId xmlns:p14="http://schemas.microsoft.com/office/powerpoint/2010/main" val="1069201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F039-3ACC-AA5F-B001-706D3D565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2E1EFA-D1C8-9C91-145A-61403CC51C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EA4992-ED30-33EC-3FF5-FC28EDFDB5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C12488-7FF9-247B-B72A-01ED0A1F8744}"/>
              </a:ext>
            </a:extLst>
          </p:cNvPr>
          <p:cNvSpPr>
            <a:spLocks noGrp="1"/>
          </p:cNvSpPr>
          <p:nvPr>
            <p:ph type="dt" sz="half" idx="10"/>
          </p:nvPr>
        </p:nvSpPr>
        <p:spPr/>
        <p:txBody>
          <a:bodyPr/>
          <a:lstStyle/>
          <a:p>
            <a:fld id="{9CAD69E3-59E9-4193-BC72-133D2E506C13}" type="datetimeFigureOut">
              <a:rPr lang="en-US" smtClean="0"/>
              <a:t>3/2/2025</a:t>
            </a:fld>
            <a:endParaRPr lang="en-US"/>
          </a:p>
        </p:txBody>
      </p:sp>
      <p:sp>
        <p:nvSpPr>
          <p:cNvPr id="6" name="Footer Placeholder 5">
            <a:extLst>
              <a:ext uri="{FF2B5EF4-FFF2-40B4-BE49-F238E27FC236}">
                <a16:creationId xmlns:a16="http://schemas.microsoft.com/office/drawing/2014/main" id="{506FC7A8-845F-8388-EFD5-DECC9619A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B76DAD-B46B-13D5-1F00-F7C5199A36FB}"/>
              </a:ext>
            </a:extLst>
          </p:cNvPr>
          <p:cNvSpPr>
            <a:spLocks noGrp="1"/>
          </p:cNvSpPr>
          <p:nvPr>
            <p:ph type="sldNum" sz="quarter" idx="12"/>
          </p:nvPr>
        </p:nvSpPr>
        <p:spPr/>
        <p:txBody>
          <a:bodyPr/>
          <a:lstStyle/>
          <a:p>
            <a:fld id="{0525AC44-56A8-4D8A-ABC5-9BCFEE510A06}" type="slidenum">
              <a:rPr lang="en-US" smtClean="0"/>
              <a:t>‹#›</a:t>
            </a:fld>
            <a:endParaRPr lang="en-US"/>
          </a:p>
        </p:txBody>
      </p:sp>
    </p:spTree>
    <p:extLst>
      <p:ext uri="{BB962C8B-B14F-4D97-AF65-F5344CB8AC3E}">
        <p14:creationId xmlns:p14="http://schemas.microsoft.com/office/powerpoint/2010/main" val="2405952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1ACB-CA0A-6E7E-3938-DC412AB384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AB256F-3D2B-0604-5464-46C68875D1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C0C92C-6CF1-DEDF-B5E1-C6D460F93DB1}"/>
              </a:ext>
            </a:extLst>
          </p:cNvPr>
          <p:cNvSpPr>
            <a:spLocks noGrp="1"/>
          </p:cNvSpPr>
          <p:nvPr>
            <p:ph type="dt" sz="half" idx="10"/>
          </p:nvPr>
        </p:nvSpPr>
        <p:spPr/>
        <p:txBody>
          <a:bodyPr/>
          <a:lstStyle/>
          <a:p>
            <a:fld id="{9CAD69E3-59E9-4193-BC72-133D2E506C13}" type="datetimeFigureOut">
              <a:rPr lang="en-US" smtClean="0"/>
              <a:t>3/2/2025</a:t>
            </a:fld>
            <a:endParaRPr lang="en-US"/>
          </a:p>
        </p:txBody>
      </p:sp>
      <p:sp>
        <p:nvSpPr>
          <p:cNvPr id="5" name="Footer Placeholder 4">
            <a:extLst>
              <a:ext uri="{FF2B5EF4-FFF2-40B4-BE49-F238E27FC236}">
                <a16:creationId xmlns:a16="http://schemas.microsoft.com/office/drawing/2014/main" id="{98B88E67-884F-16EC-139E-00F85C9A3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2770CB-DACE-4869-45D4-7314457477BC}"/>
              </a:ext>
            </a:extLst>
          </p:cNvPr>
          <p:cNvSpPr>
            <a:spLocks noGrp="1"/>
          </p:cNvSpPr>
          <p:nvPr>
            <p:ph type="sldNum" sz="quarter" idx="12"/>
          </p:nvPr>
        </p:nvSpPr>
        <p:spPr/>
        <p:txBody>
          <a:bodyPr/>
          <a:lstStyle/>
          <a:p>
            <a:fld id="{0525AC44-56A8-4D8A-ABC5-9BCFEE510A06}" type="slidenum">
              <a:rPr lang="en-US" smtClean="0"/>
              <a:t>‹#›</a:t>
            </a:fld>
            <a:endParaRPr lang="en-US"/>
          </a:p>
        </p:txBody>
      </p:sp>
    </p:spTree>
    <p:extLst>
      <p:ext uri="{BB962C8B-B14F-4D97-AF65-F5344CB8AC3E}">
        <p14:creationId xmlns:p14="http://schemas.microsoft.com/office/powerpoint/2010/main" val="3331742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EAF2DA-06FD-0298-ECBD-F8E9F45C9C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20500B-303E-F2B1-F262-116AEA7AE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75C9E-5781-97CA-C38E-D41CB8AC2816}"/>
              </a:ext>
            </a:extLst>
          </p:cNvPr>
          <p:cNvSpPr>
            <a:spLocks noGrp="1"/>
          </p:cNvSpPr>
          <p:nvPr>
            <p:ph type="dt" sz="half" idx="10"/>
          </p:nvPr>
        </p:nvSpPr>
        <p:spPr/>
        <p:txBody>
          <a:bodyPr/>
          <a:lstStyle/>
          <a:p>
            <a:fld id="{9CAD69E3-59E9-4193-BC72-133D2E506C13}" type="datetimeFigureOut">
              <a:rPr lang="en-US" smtClean="0"/>
              <a:t>3/2/2025</a:t>
            </a:fld>
            <a:endParaRPr lang="en-US"/>
          </a:p>
        </p:txBody>
      </p:sp>
      <p:sp>
        <p:nvSpPr>
          <p:cNvPr id="5" name="Footer Placeholder 4">
            <a:extLst>
              <a:ext uri="{FF2B5EF4-FFF2-40B4-BE49-F238E27FC236}">
                <a16:creationId xmlns:a16="http://schemas.microsoft.com/office/drawing/2014/main" id="{2075DBA6-9B50-4A6C-D59B-72EF59FE30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EFE-9224-F99D-697C-375347C119F0}"/>
              </a:ext>
            </a:extLst>
          </p:cNvPr>
          <p:cNvSpPr>
            <a:spLocks noGrp="1"/>
          </p:cNvSpPr>
          <p:nvPr>
            <p:ph type="sldNum" sz="quarter" idx="12"/>
          </p:nvPr>
        </p:nvSpPr>
        <p:spPr/>
        <p:txBody>
          <a:bodyPr/>
          <a:lstStyle/>
          <a:p>
            <a:fld id="{0525AC44-56A8-4D8A-ABC5-9BCFEE510A06}" type="slidenum">
              <a:rPr lang="en-US" smtClean="0"/>
              <a:t>‹#›</a:t>
            </a:fld>
            <a:endParaRPr lang="en-US"/>
          </a:p>
        </p:txBody>
      </p:sp>
    </p:spTree>
    <p:extLst>
      <p:ext uri="{BB962C8B-B14F-4D97-AF65-F5344CB8AC3E}">
        <p14:creationId xmlns:p14="http://schemas.microsoft.com/office/powerpoint/2010/main" val="118597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10/13/2024</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49BC40B-6776-44D4-9072-604CA9E7E9E9}" type="slidenum">
              <a:rPr lang="en-US" smtClean="0"/>
              <a:t>‹#›</a:t>
            </a:fld>
            <a:endParaRPr lang="en-US" dirty="0"/>
          </a:p>
        </p:txBody>
      </p:sp>
    </p:spTree>
    <p:extLst>
      <p:ext uri="{BB962C8B-B14F-4D97-AF65-F5344CB8AC3E}">
        <p14:creationId xmlns:p14="http://schemas.microsoft.com/office/powerpoint/2010/main" val="62068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6437-A2FA-083D-2F12-E189F9EA8B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71D81B-AD57-80AC-A9B1-970575DF4D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1CD2C0-E9D2-23FC-2A7A-CB83BFFEFCAF}"/>
              </a:ext>
            </a:extLst>
          </p:cNvPr>
          <p:cNvSpPr>
            <a:spLocks noGrp="1"/>
          </p:cNvSpPr>
          <p:nvPr>
            <p:ph type="dt" sz="half" idx="10"/>
          </p:nvPr>
        </p:nvSpPr>
        <p:spPr/>
        <p:txBody>
          <a:bodyPr/>
          <a:lstStyle/>
          <a:p>
            <a:fld id="{9CAD69E3-59E9-4193-BC72-133D2E506C13}" type="datetimeFigureOut">
              <a:rPr lang="en-US" smtClean="0"/>
              <a:t>3/2/2025</a:t>
            </a:fld>
            <a:endParaRPr lang="en-US"/>
          </a:p>
        </p:txBody>
      </p:sp>
      <p:sp>
        <p:nvSpPr>
          <p:cNvPr id="5" name="Footer Placeholder 4">
            <a:extLst>
              <a:ext uri="{FF2B5EF4-FFF2-40B4-BE49-F238E27FC236}">
                <a16:creationId xmlns:a16="http://schemas.microsoft.com/office/drawing/2014/main" id="{A8AA4CD5-9ED4-FCC5-7C75-D903B762F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B95B9-4944-C820-B54A-D15437CD7207}"/>
              </a:ext>
            </a:extLst>
          </p:cNvPr>
          <p:cNvSpPr>
            <a:spLocks noGrp="1"/>
          </p:cNvSpPr>
          <p:nvPr>
            <p:ph type="sldNum" sz="quarter" idx="12"/>
          </p:nvPr>
        </p:nvSpPr>
        <p:spPr/>
        <p:txBody>
          <a:bodyPr/>
          <a:lstStyle/>
          <a:p>
            <a:fld id="{0525AC44-56A8-4D8A-ABC5-9BCFEE510A06}" type="slidenum">
              <a:rPr lang="en-US" smtClean="0"/>
              <a:t>‹#›</a:t>
            </a:fld>
            <a:endParaRPr lang="en-US"/>
          </a:p>
        </p:txBody>
      </p:sp>
    </p:spTree>
    <p:extLst>
      <p:ext uri="{BB962C8B-B14F-4D97-AF65-F5344CB8AC3E}">
        <p14:creationId xmlns:p14="http://schemas.microsoft.com/office/powerpoint/2010/main" val="414874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1D6E-D589-CE87-AC00-FC4596773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CC1377-271D-594B-4C04-02130C2EA9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4E330-8444-6B98-9D17-4C45109274DE}"/>
              </a:ext>
            </a:extLst>
          </p:cNvPr>
          <p:cNvSpPr>
            <a:spLocks noGrp="1"/>
          </p:cNvSpPr>
          <p:nvPr>
            <p:ph type="dt" sz="half" idx="10"/>
          </p:nvPr>
        </p:nvSpPr>
        <p:spPr/>
        <p:txBody>
          <a:bodyPr/>
          <a:lstStyle/>
          <a:p>
            <a:fld id="{9CAD69E3-59E9-4193-BC72-133D2E506C13}" type="datetimeFigureOut">
              <a:rPr lang="en-US" smtClean="0"/>
              <a:t>3/2/2025</a:t>
            </a:fld>
            <a:endParaRPr lang="en-US"/>
          </a:p>
        </p:txBody>
      </p:sp>
      <p:sp>
        <p:nvSpPr>
          <p:cNvPr id="5" name="Footer Placeholder 4">
            <a:extLst>
              <a:ext uri="{FF2B5EF4-FFF2-40B4-BE49-F238E27FC236}">
                <a16:creationId xmlns:a16="http://schemas.microsoft.com/office/drawing/2014/main" id="{DDD32F73-2CC2-F1C7-7AD1-8143BEAAB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1DB1F-E60C-5C07-411D-1D8A3140B870}"/>
              </a:ext>
            </a:extLst>
          </p:cNvPr>
          <p:cNvSpPr>
            <a:spLocks noGrp="1"/>
          </p:cNvSpPr>
          <p:nvPr>
            <p:ph type="sldNum" sz="quarter" idx="12"/>
          </p:nvPr>
        </p:nvSpPr>
        <p:spPr/>
        <p:txBody>
          <a:bodyPr/>
          <a:lstStyle/>
          <a:p>
            <a:fld id="{0525AC44-56A8-4D8A-ABC5-9BCFEE510A06}" type="slidenum">
              <a:rPr lang="en-US" smtClean="0"/>
              <a:t>‹#›</a:t>
            </a:fld>
            <a:endParaRPr lang="en-US"/>
          </a:p>
        </p:txBody>
      </p:sp>
    </p:spTree>
    <p:extLst>
      <p:ext uri="{BB962C8B-B14F-4D97-AF65-F5344CB8AC3E}">
        <p14:creationId xmlns:p14="http://schemas.microsoft.com/office/powerpoint/2010/main" val="83084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70C7-E492-FE3B-841F-5759C0E55E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08D531-9441-FD59-7074-B2AD7EAF26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40EBF3-4735-1690-EFCC-8CE7B2814A7A}"/>
              </a:ext>
            </a:extLst>
          </p:cNvPr>
          <p:cNvSpPr>
            <a:spLocks noGrp="1"/>
          </p:cNvSpPr>
          <p:nvPr>
            <p:ph type="dt" sz="half" idx="10"/>
          </p:nvPr>
        </p:nvSpPr>
        <p:spPr/>
        <p:txBody>
          <a:bodyPr/>
          <a:lstStyle/>
          <a:p>
            <a:fld id="{9CAD69E3-59E9-4193-BC72-133D2E506C13}" type="datetimeFigureOut">
              <a:rPr lang="en-US" smtClean="0"/>
              <a:t>3/2/2025</a:t>
            </a:fld>
            <a:endParaRPr lang="en-US"/>
          </a:p>
        </p:txBody>
      </p:sp>
      <p:sp>
        <p:nvSpPr>
          <p:cNvPr id="5" name="Footer Placeholder 4">
            <a:extLst>
              <a:ext uri="{FF2B5EF4-FFF2-40B4-BE49-F238E27FC236}">
                <a16:creationId xmlns:a16="http://schemas.microsoft.com/office/drawing/2014/main" id="{ADDCBB3F-F1FD-8C7E-BC0B-641AD82C1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AAAE2-CB40-51F2-FFF1-92AA4A4A6D62}"/>
              </a:ext>
            </a:extLst>
          </p:cNvPr>
          <p:cNvSpPr>
            <a:spLocks noGrp="1"/>
          </p:cNvSpPr>
          <p:nvPr>
            <p:ph type="sldNum" sz="quarter" idx="12"/>
          </p:nvPr>
        </p:nvSpPr>
        <p:spPr/>
        <p:txBody>
          <a:bodyPr/>
          <a:lstStyle/>
          <a:p>
            <a:fld id="{0525AC44-56A8-4D8A-ABC5-9BCFEE510A06}" type="slidenum">
              <a:rPr lang="en-US" smtClean="0"/>
              <a:t>‹#›</a:t>
            </a:fld>
            <a:endParaRPr lang="en-US"/>
          </a:p>
        </p:txBody>
      </p:sp>
    </p:spTree>
    <p:extLst>
      <p:ext uri="{BB962C8B-B14F-4D97-AF65-F5344CB8AC3E}">
        <p14:creationId xmlns:p14="http://schemas.microsoft.com/office/powerpoint/2010/main" val="3891834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45A4-8977-64B5-3260-80D8EFC8C5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3022A2-807E-3F04-F2AB-4D4BF38290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47A17B-8EBB-2837-5675-04D3A161BC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594237-03A0-C242-F6B7-BCF9620C983F}"/>
              </a:ext>
            </a:extLst>
          </p:cNvPr>
          <p:cNvSpPr>
            <a:spLocks noGrp="1"/>
          </p:cNvSpPr>
          <p:nvPr>
            <p:ph type="dt" sz="half" idx="10"/>
          </p:nvPr>
        </p:nvSpPr>
        <p:spPr/>
        <p:txBody>
          <a:bodyPr/>
          <a:lstStyle/>
          <a:p>
            <a:fld id="{9CAD69E3-59E9-4193-BC72-133D2E506C13}" type="datetimeFigureOut">
              <a:rPr lang="en-US" smtClean="0"/>
              <a:t>3/2/2025</a:t>
            </a:fld>
            <a:endParaRPr lang="en-US"/>
          </a:p>
        </p:txBody>
      </p:sp>
      <p:sp>
        <p:nvSpPr>
          <p:cNvPr id="6" name="Footer Placeholder 5">
            <a:extLst>
              <a:ext uri="{FF2B5EF4-FFF2-40B4-BE49-F238E27FC236}">
                <a16:creationId xmlns:a16="http://schemas.microsoft.com/office/drawing/2014/main" id="{B50A86CF-79FD-7595-5801-477635765F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A5AB4C-8CF4-F767-B9D6-D1180CFE7F7B}"/>
              </a:ext>
            </a:extLst>
          </p:cNvPr>
          <p:cNvSpPr>
            <a:spLocks noGrp="1"/>
          </p:cNvSpPr>
          <p:nvPr>
            <p:ph type="sldNum" sz="quarter" idx="12"/>
          </p:nvPr>
        </p:nvSpPr>
        <p:spPr/>
        <p:txBody>
          <a:bodyPr/>
          <a:lstStyle/>
          <a:p>
            <a:fld id="{0525AC44-56A8-4D8A-ABC5-9BCFEE510A06}" type="slidenum">
              <a:rPr lang="en-US" smtClean="0"/>
              <a:t>‹#›</a:t>
            </a:fld>
            <a:endParaRPr lang="en-US"/>
          </a:p>
        </p:txBody>
      </p:sp>
    </p:spTree>
    <p:extLst>
      <p:ext uri="{BB962C8B-B14F-4D97-AF65-F5344CB8AC3E}">
        <p14:creationId xmlns:p14="http://schemas.microsoft.com/office/powerpoint/2010/main" val="148053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91C8-EAD8-4A9B-C21E-E4DDE3DCFD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691AD9-E6A6-ADA6-4013-9E6655EFE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C3AC94-9811-AF8B-A604-18DFA7A10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3ACC71-9F0A-AC20-C959-73EC88115B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62704-5DD1-74B8-D23E-54E50A8610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BF5263-87C3-76BC-26C2-F14A9AAFB82F}"/>
              </a:ext>
            </a:extLst>
          </p:cNvPr>
          <p:cNvSpPr>
            <a:spLocks noGrp="1"/>
          </p:cNvSpPr>
          <p:nvPr>
            <p:ph type="dt" sz="half" idx="10"/>
          </p:nvPr>
        </p:nvSpPr>
        <p:spPr/>
        <p:txBody>
          <a:bodyPr/>
          <a:lstStyle/>
          <a:p>
            <a:fld id="{9CAD69E3-59E9-4193-BC72-133D2E506C13}" type="datetimeFigureOut">
              <a:rPr lang="en-US" smtClean="0"/>
              <a:t>3/2/2025</a:t>
            </a:fld>
            <a:endParaRPr lang="en-US"/>
          </a:p>
        </p:txBody>
      </p:sp>
      <p:sp>
        <p:nvSpPr>
          <p:cNvPr id="8" name="Footer Placeholder 7">
            <a:extLst>
              <a:ext uri="{FF2B5EF4-FFF2-40B4-BE49-F238E27FC236}">
                <a16:creationId xmlns:a16="http://schemas.microsoft.com/office/drawing/2014/main" id="{C3FFE82B-F7C3-83BF-E4D5-E2B01A7E34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F42D42-6A89-DC23-30F3-64C729CA9F9A}"/>
              </a:ext>
            </a:extLst>
          </p:cNvPr>
          <p:cNvSpPr>
            <a:spLocks noGrp="1"/>
          </p:cNvSpPr>
          <p:nvPr>
            <p:ph type="sldNum" sz="quarter" idx="12"/>
          </p:nvPr>
        </p:nvSpPr>
        <p:spPr/>
        <p:txBody>
          <a:bodyPr/>
          <a:lstStyle/>
          <a:p>
            <a:fld id="{0525AC44-56A8-4D8A-ABC5-9BCFEE510A06}" type="slidenum">
              <a:rPr lang="en-US" smtClean="0"/>
              <a:t>‹#›</a:t>
            </a:fld>
            <a:endParaRPr lang="en-US"/>
          </a:p>
        </p:txBody>
      </p:sp>
    </p:spTree>
    <p:extLst>
      <p:ext uri="{BB962C8B-B14F-4D97-AF65-F5344CB8AC3E}">
        <p14:creationId xmlns:p14="http://schemas.microsoft.com/office/powerpoint/2010/main" val="4136584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1220-A897-6C9B-542F-1CC4EC0905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8E8F7E-5F75-B9C5-A3ED-DDDF119169B2}"/>
              </a:ext>
            </a:extLst>
          </p:cNvPr>
          <p:cNvSpPr>
            <a:spLocks noGrp="1"/>
          </p:cNvSpPr>
          <p:nvPr>
            <p:ph type="dt" sz="half" idx="10"/>
          </p:nvPr>
        </p:nvSpPr>
        <p:spPr/>
        <p:txBody>
          <a:bodyPr/>
          <a:lstStyle/>
          <a:p>
            <a:fld id="{9CAD69E3-59E9-4193-BC72-133D2E506C13}" type="datetimeFigureOut">
              <a:rPr lang="en-US" smtClean="0"/>
              <a:t>3/2/2025</a:t>
            </a:fld>
            <a:endParaRPr lang="en-US"/>
          </a:p>
        </p:txBody>
      </p:sp>
      <p:sp>
        <p:nvSpPr>
          <p:cNvPr id="4" name="Footer Placeholder 3">
            <a:extLst>
              <a:ext uri="{FF2B5EF4-FFF2-40B4-BE49-F238E27FC236}">
                <a16:creationId xmlns:a16="http://schemas.microsoft.com/office/drawing/2014/main" id="{9576C565-B207-F9D6-E4FE-AD392FAAC5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49D5F7-83E1-981D-F0AD-B00135104D80}"/>
              </a:ext>
            </a:extLst>
          </p:cNvPr>
          <p:cNvSpPr>
            <a:spLocks noGrp="1"/>
          </p:cNvSpPr>
          <p:nvPr>
            <p:ph type="sldNum" sz="quarter" idx="12"/>
          </p:nvPr>
        </p:nvSpPr>
        <p:spPr/>
        <p:txBody>
          <a:bodyPr/>
          <a:lstStyle/>
          <a:p>
            <a:fld id="{0525AC44-56A8-4D8A-ABC5-9BCFEE510A06}" type="slidenum">
              <a:rPr lang="en-US" smtClean="0"/>
              <a:t>‹#›</a:t>
            </a:fld>
            <a:endParaRPr lang="en-US"/>
          </a:p>
        </p:txBody>
      </p:sp>
    </p:spTree>
    <p:extLst>
      <p:ext uri="{BB962C8B-B14F-4D97-AF65-F5344CB8AC3E}">
        <p14:creationId xmlns:p14="http://schemas.microsoft.com/office/powerpoint/2010/main" val="3619338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832177-C61C-C9D8-9805-A1F8FBF6C9D7}"/>
              </a:ext>
            </a:extLst>
          </p:cNvPr>
          <p:cNvSpPr>
            <a:spLocks noGrp="1"/>
          </p:cNvSpPr>
          <p:nvPr>
            <p:ph type="dt" sz="half" idx="10"/>
          </p:nvPr>
        </p:nvSpPr>
        <p:spPr/>
        <p:txBody>
          <a:bodyPr/>
          <a:lstStyle/>
          <a:p>
            <a:fld id="{9CAD69E3-59E9-4193-BC72-133D2E506C13}" type="datetimeFigureOut">
              <a:rPr lang="en-US" smtClean="0"/>
              <a:t>3/2/2025</a:t>
            </a:fld>
            <a:endParaRPr lang="en-US"/>
          </a:p>
        </p:txBody>
      </p:sp>
      <p:sp>
        <p:nvSpPr>
          <p:cNvPr id="3" name="Footer Placeholder 2">
            <a:extLst>
              <a:ext uri="{FF2B5EF4-FFF2-40B4-BE49-F238E27FC236}">
                <a16:creationId xmlns:a16="http://schemas.microsoft.com/office/drawing/2014/main" id="{9A9C8717-1A30-83DA-FA94-51EB76A1A2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DFFFF1-CFEF-5B9C-7370-96F44F030441}"/>
              </a:ext>
            </a:extLst>
          </p:cNvPr>
          <p:cNvSpPr>
            <a:spLocks noGrp="1"/>
          </p:cNvSpPr>
          <p:nvPr>
            <p:ph type="sldNum" sz="quarter" idx="12"/>
          </p:nvPr>
        </p:nvSpPr>
        <p:spPr/>
        <p:txBody>
          <a:bodyPr/>
          <a:lstStyle/>
          <a:p>
            <a:fld id="{0525AC44-56A8-4D8A-ABC5-9BCFEE510A06}" type="slidenum">
              <a:rPr lang="en-US" smtClean="0"/>
              <a:t>‹#›</a:t>
            </a:fld>
            <a:endParaRPr lang="en-US"/>
          </a:p>
        </p:txBody>
      </p:sp>
    </p:spTree>
    <p:extLst>
      <p:ext uri="{BB962C8B-B14F-4D97-AF65-F5344CB8AC3E}">
        <p14:creationId xmlns:p14="http://schemas.microsoft.com/office/powerpoint/2010/main" val="3061534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a:t>9/1/2024</a:t>
            </a:r>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49BC40B-6776-44D4-9072-604CA9E7E9E9}" type="slidenum">
              <a:rPr lang="en-US" smtClean="0"/>
              <a:t>‹#›</a:t>
            </a:fld>
            <a:endParaRPr lang="en-US" dirty="0"/>
          </a:p>
        </p:txBody>
      </p:sp>
    </p:spTree>
    <p:extLst>
      <p:ext uri="{BB962C8B-B14F-4D97-AF65-F5344CB8AC3E}">
        <p14:creationId xmlns:p14="http://schemas.microsoft.com/office/powerpoint/2010/main" val="3382062339"/>
      </p:ext>
    </p:extLst>
  </p:cSld>
  <p:clrMap bg1="dk1" tx1="lt1" bg2="dk2" tx2="lt2" accent1="accent1" accent2="accent2" accent3="accent3" accent4="accent4" accent5="accent5" accent6="accent6" hlink="hlink" folHlink="folHlink"/>
  <p:sldLayoutIdLst>
    <p:sldLayoutId id="2147483814" r:id="rId1"/>
    <p:sldLayoutId id="2147483815" r:id="rId2"/>
  </p:sldLayoutIdLst>
  <p:hf hdr="0" ft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809CEE-9A67-D336-9AC2-D7BDF6BEE4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50592B-189F-F5F0-CC34-A3964A1AF2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19F5D9-FF50-D5D6-7AD8-CF36FDC1C9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CAD69E3-59E9-4193-BC72-133D2E506C13}" type="datetimeFigureOut">
              <a:rPr lang="en-US" smtClean="0"/>
              <a:t>3/2/2025</a:t>
            </a:fld>
            <a:endParaRPr lang="en-US"/>
          </a:p>
        </p:txBody>
      </p:sp>
      <p:sp>
        <p:nvSpPr>
          <p:cNvPr id="5" name="Footer Placeholder 4">
            <a:extLst>
              <a:ext uri="{FF2B5EF4-FFF2-40B4-BE49-F238E27FC236}">
                <a16:creationId xmlns:a16="http://schemas.microsoft.com/office/drawing/2014/main" id="{D938E44A-A441-0BE8-9C84-9E917B1019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A7C8236-F638-A27C-4FAB-4138D1E9A7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25AC44-56A8-4D8A-ABC5-9BCFEE510A06}" type="slidenum">
              <a:rPr lang="en-US" smtClean="0"/>
              <a:t>‹#›</a:t>
            </a:fld>
            <a:endParaRPr lang="en-US"/>
          </a:p>
        </p:txBody>
      </p:sp>
    </p:spTree>
    <p:extLst>
      <p:ext uri="{BB962C8B-B14F-4D97-AF65-F5344CB8AC3E}">
        <p14:creationId xmlns:p14="http://schemas.microsoft.com/office/powerpoint/2010/main" val="4126269729"/>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chisellabs.com/glossary/what-is-non-functional-requirements/" TargetMode="External"/><Relationship Id="rId13" Type="http://schemas.openxmlformats.org/officeDocument/2006/relationships/hyperlink" Target="https://www.browserstack.com/guide/non-functional-requirements-examples" TargetMode="External"/><Relationship Id="rId3" Type="http://schemas.openxmlformats.org/officeDocument/2006/relationships/hyperlink" Target="https://www.geeksforgeeks.org/security-in-distributed-system/#authentication-mechanisms-in-distributed-system" TargetMode="External"/><Relationship Id="rId7" Type="http://schemas.openxmlformats.org/officeDocument/2006/relationships/hyperlink" Target="https://aws.amazon.com/rds/aurora/" TargetMode="External"/><Relationship Id="rId12" Type="http://schemas.openxmlformats.org/officeDocument/2006/relationships/hyperlink" Target="https://www.lenovo.com/us/en/glossary/modularity/" TargetMode="External"/><Relationship Id="rId2" Type="http://schemas.openxmlformats.org/officeDocument/2006/relationships/hyperlink" Target="https://www.ibm.com/think/topics/three-tier-architecture" TargetMode="External"/><Relationship Id="rId1" Type="http://schemas.openxmlformats.org/officeDocument/2006/relationships/slideLayout" Target="../slideLayouts/slideLayout2.xml"/><Relationship Id="rId6" Type="http://schemas.openxmlformats.org/officeDocument/2006/relationships/hyperlink" Target="https://docs.aws.amazon.com/AmazonECS/latest/developerguide/service-auto-scaling.html" TargetMode="External"/><Relationship Id="rId11" Type="http://schemas.openxmlformats.org/officeDocument/2006/relationships/hyperlink" Target="https://technicalprogrammanager.com/non-functional-requirements-basics/" TargetMode="External"/><Relationship Id="rId5" Type="http://schemas.openxmlformats.org/officeDocument/2006/relationships/hyperlink" Target="https://docs.aws.amazon.com/elasticloadbalancing/latest/application/introduction.html" TargetMode="External"/><Relationship Id="rId10" Type="http://schemas.openxmlformats.org/officeDocument/2006/relationships/hyperlink" Target="https://research.aimultiple.com/firewall-compliance/" TargetMode="External"/><Relationship Id="rId4" Type="http://schemas.openxmlformats.org/officeDocument/2006/relationships/hyperlink" Target="https://aws.amazon.com/waf/" TargetMode="External"/><Relationship Id="rId9" Type="http://schemas.openxmlformats.org/officeDocument/2006/relationships/hyperlink" Target="https://www.geeksforgeeks.org/non-functional-requirements-in-software-engineering/" TargetMode="External"/><Relationship Id="rId14" Type="http://schemas.openxmlformats.org/officeDocument/2006/relationships/hyperlink" Target="https://www.opentext.com/what-is/performance-test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5FAD68D-0E49-0FA0-F41F-6DCE8F8E237B}"/>
              </a:ext>
            </a:extLst>
          </p:cNvPr>
          <p:cNvSpPr txBox="1">
            <a:spLocks/>
          </p:cNvSpPr>
          <p:nvPr/>
        </p:nvSpPr>
        <p:spPr>
          <a:xfrm>
            <a:off x="2694572" y="2491648"/>
            <a:ext cx="8791575" cy="1301673"/>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4400" cap="all" dirty="0">
                <a:effectLst/>
                <a:latin typeface="+mj-lt"/>
                <a:ea typeface="+mj-ea"/>
                <a:cs typeface="+mj-cs"/>
              </a:rPr>
              <a:t>Commercial Mortgage Loan Accounting System</a:t>
            </a:r>
            <a:endParaRPr lang="en-US" sz="4400" cap="all" dirty="0">
              <a:latin typeface="+mj-lt"/>
              <a:ea typeface="+mj-ea"/>
              <a:cs typeface="+mj-cs"/>
            </a:endParaRPr>
          </a:p>
        </p:txBody>
      </p:sp>
      <p:sp>
        <p:nvSpPr>
          <p:cNvPr id="3" name="Subtitle 2">
            <a:extLst>
              <a:ext uri="{FF2B5EF4-FFF2-40B4-BE49-F238E27FC236}">
                <a16:creationId xmlns:a16="http://schemas.microsoft.com/office/drawing/2014/main" id="{9A4A98C8-BA15-F889-72E9-4BBF6C398356}"/>
              </a:ext>
            </a:extLst>
          </p:cNvPr>
          <p:cNvSpPr>
            <a:spLocks noGrp="1"/>
          </p:cNvSpPr>
          <p:nvPr>
            <p:ph type="subTitle" idx="1"/>
          </p:nvPr>
        </p:nvSpPr>
        <p:spPr>
          <a:xfrm>
            <a:off x="2522692" y="5470868"/>
            <a:ext cx="8791575" cy="865991"/>
          </a:xfrm>
        </p:spPr>
        <p:txBody>
          <a:bodyPr vert="horz" lIns="91440" tIns="45720" rIns="91440" bIns="45720" rtlCol="0">
            <a:normAutofit/>
          </a:bodyPr>
          <a:lstStyle/>
          <a:p>
            <a:pPr>
              <a:lnSpc>
                <a:spcPct val="110000"/>
              </a:lnSpc>
            </a:pPr>
            <a:r>
              <a:rPr lang="en-US" sz="1900" dirty="0"/>
              <a:t>A Project by Adam Slager</a:t>
            </a:r>
          </a:p>
          <a:p>
            <a:pPr>
              <a:lnSpc>
                <a:spcPct val="110000"/>
              </a:lnSpc>
            </a:pPr>
            <a:r>
              <a:rPr lang="en-US" sz="1900" dirty="0"/>
              <a:t>SOFTWARE SYSTEM DESIGN, SWENG 837</a:t>
            </a:r>
          </a:p>
        </p:txBody>
      </p:sp>
    </p:spTree>
    <p:extLst>
      <p:ext uri="{BB962C8B-B14F-4D97-AF65-F5344CB8AC3E}">
        <p14:creationId xmlns:p14="http://schemas.microsoft.com/office/powerpoint/2010/main" val="711452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338C9-58FE-6C79-72C2-89BF8674E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B6811-F13F-F78F-C338-1CB870340BD9}"/>
              </a:ext>
            </a:extLst>
          </p:cNvPr>
          <p:cNvSpPr>
            <a:spLocks noGrp="1"/>
          </p:cNvSpPr>
          <p:nvPr>
            <p:ph type="title"/>
          </p:nvPr>
        </p:nvSpPr>
        <p:spPr>
          <a:xfrm>
            <a:off x="1241529" y="97909"/>
            <a:ext cx="9905998" cy="849861"/>
          </a:xfrm>
        </p:spPr>
        <p:txBody>
          <a:bodyPr/>
          <a:lstStyle/>
          <a:p>
            <a:r>
              <a:rPr lang="en-US" dirty="0">
                <a:solidFill>
                  <a:schemeClr val="bg2"/>
                </a:solidFill>
              </a:rPr>
              <a:t>Problem statement and requirements</a:t>
            </a:r>
          </a:p>
        </p:txBody>
      </p:sp>
      <p:sp>
        <p:nvSpPr>
          <p:cNvPr id="3" name="Content Placeholder 2">
            <a:extLst>
              <a:ext uri="{FF2B5EF4-FFF2-40B4-BE49-F238E27FC236}">
                <a16:creationId xmlns:a16="http://schemas.microsoft.com/office/drawing/2014/main" id="{69951059-0F96-D7B1-E513-9B447F802365}"/>
              </a:ext>
            </a:extLst>
          </p:cNvPr>
          <p:cNvSpPr>
            <a:spLocks noGrp="1"/>
          </p:cNvSpPr>
          <p:nvPr>
            <p:ph idx="1"/>
          </p:nvPr>
        </p:nvSpPr>
        <p:spPr>
          <a:xfrm>
            <a:off x="1141412" y="974470"/>
            <a:ext cx="9905999" cy="5273929"/>
          </a:xfrm>
        </p:spPr>
        <p:txBody>
          <a:bodyPr/>
          <a:lstStyle/>
          <a:p>
            <a:pPr marL="0" indent="0">
              <a:buNone/>
            </a:pPr>
            <a:r>
              <a:rPr lang="en-US" sz="1800" b="1" dirty="0">
                <a:solidFill>
                  <a:schemeClr val="bg2"/>
                </a:solidFill>
                <a:latin typeface="Lato Extended"/>
              </a:rPr>
              <a:t>Non-Functional Requirements</a:t>
            </a:r>
          </a:p>
          <a:p>
            <a:pPr marL="0" indent="0">
              <a:buNone/>
            </a:pPr>
            <a:r>
              <a:rPr lang="en-US" sz="1400" b="1" dirty="0">
                <a:solidFill>
                  <a:schemeClr val="bg2"/>
                </a:solidFill>
                <a:latin typeface="Lato Extended"/>
              </a:rPr>
              <a:t>Performance</a:t>
            </a:r>
            <a:r>
              <a:rPr lang="en-US" sz="1400" b="1" i="0" dirty="0">
                <a:solidFill>
                  <a:schemeClr val="bg2"/>
                </a:solidFill>
                <a:effectLst/>
                <a:latin typeface="Lato Extended"/>
              </a:rPr>
              <a:t> Requirements</a:t>
            </a:r>
          </a:p>
          <a:p>
            <a:pPr marL="0" indent="0">
              <a:buNone/>
            </a:pPr>
            <a:endParaRPr lang="en-US" sz="1400" b="1" dirty="0">
              <a:solidFill>
                <a:schemeClr val="bg2"/>
              </a:solidFill>
              <a:latin typeface="Lato Extended"/>
            </a:endParaRPr>
          </a:p>
          <a:p>
            <a:pPr marL="0" indent="0">
              <a:buNone/>
            </a:pPr>
            <a:endParaRPr lang="en-US" sz="1400" b="1" i="0" dirty="0">
              <a:solidFill>
                <a:schemeClr val="bg2"/>
              </a:solidFill>
              <a:effectLst/>
              <a:latin typeface="Lato Extended"/>
            </a:endParaRPr>
          </a:p>
          <a:p>
            <a:pPr marL="0" indent="0">
              <a:buNone/>
            </a:pPr>
            <a:endParaRPr lang="en-US" sz="1400" b="1" dirty="0">
              <a:solidFill>
                <a:schemeClr val="bg2"/>
              </a:solidFill>
              <a:latin typeface="Lato Extended"/>
            </a:endParaRPr>
          </a:p>
          <a:p>
            <a:pPr marL="0" indent="0">
              <a:buNone/>
            </a:pPr>
            <a:endParaRPr lang="en-US" sz="1400" b="1" i="0" dirty="0">
              <a:solidFill>
                <a:schemeClr val="bg2"/>
              </a:solidFill>
              <a:effectLst/>
              <a:latin typeface="Lato Extended"/>
            </a:endParaRPr>
          </a:p>
          <a:p>
            <a:pPr marL="0" indent="0">
              <a:buNone/>
            </a:pPr>
            <a:r>
              <a:rPr lang="en-US" sz="1400" b="1" i="0" dirty="0">
                <a:solidFill>
                  <a:schemeClr val="bg2"/>
                </a:solidFill>
                <a:effectLst/>
                <a:latin typeface="Lato Extended"/>
              </a:rPr>
              <a:t>Security Requirements</a:t>
            </a:r>
          </a:p>
          <a:p>
            <a:pPr marL="0" indent="0">
              <a:buNone/>
            </a:pPr>
            <a:endParaRPr lang="en-US" sz="1800" b="1" i="0" dirty="0">
              <a:solidFill>
                <a:schemeClr val="bg2"/>
              </a:solidFill>
              <a:effectLst/>
              <a:latin typeface="Lato Extended"/>
            </a:endParaRPr>
          </a:p>
          <a:p>
            <a:pPr marL="0" indent="0">
              <a:buNone/>
            </a:pPr>
            <a:endParaRPr lang="en-US" sz="1800" b="1" i="0" dirty="0">
              <a:solidFill>
                <a:schemeClr val="bg2"/>
              </a:solidFill>
              <a:effectLst/>
              <a:latin typeface="Lato Extended"/>
            </a:endParaRPr>
          </a:p>
          <a:p>
            <a:pPr marL="0" indent="0">
              <a:buNone/>
            </a:pPr>
            <a:endParaRPr lang="en-US" dirty="0">
              <a:solidFill>
                <a:schemeClr val="bg2"/>
              </a:solidFill>
            </a:endParaRPr>
          </a:p>
        </p:txBody>
      </p:sp>
      <p:sp>
        <p:nvSpPr>
          <p:cNvPr id="4" name="Date Placeholder 3">
            <a:extLst>
              <a:ext uri="{FF2B5EF4-FFF2-40B4-BE49-F238E27FC236}">
                <a16:creationId xmlns:a16="http://schemas.microsoft.com/office/drawing/2014/main" id="{6AE6D531-2E9D-1404-8A49-D418BA3CF70A}"/>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C6A61A6D-AD7D-ACC1-DF41-A17AB8052166}"/>
              </a:ext>
            </a:extLst>
          </p:cNvPr>
          <p:cNvSpPr>
            <a:spLocks noGrp="1"/>
          </p:cNvSpPr>
          <p:nvPr>
            <p:ph type="sldNum" sz="quarter" idx="12"/>
          </p:nvPr>
        </p:nvSpPr>
        <p:spPr/>
        <p:txBody>
          <a:bodyPr/>
          <a:lstStyle/>
          <a:p>
            <a:fld id="{549BC40B-6776-44D4-9072-604CA9E7E9E9}" type="slidenum">
              <a:rPr lang="en-US" smtClean="0"/>
              <a:t>10</a:t>
            </a:fld>
            <a:endParaRPr lang="en-US" dirty="0"/>
          </a:p>
        </p:txBody>
      </p:sp>
      <p:graphicFrame>
        <p:nvGraphicFramePr>
          <p:cNvPr id="6" name="Table 5">
            <a:extLst>
              <a:ext uri="{FF2B5EF4-FFF2-40B4-BE49-F238E27FC236}">
                <a16:creationId xmlns:a16="http://schemas.microsoft.com/office/drawing/2014/main" id="{74BB5EB3-564C-95BC-00A7-4CAA7E93525D}"/>
              </a:ext>
            </a:extLst>
          </p:cNvPr>
          <p:cNvGraphicFramePr>
            <a:graphicFrameLocks noGrp="1"/>
          </p:cNvGraphicFramePr>
          <p:nvPr>
            <p:extLst>
              <p:ext uri="{D42A27DB-BD31-4B8C-83A1-F6EECF244321}">
                <p14:modId xmlns:p14="http://schemas.microsoft.com/office/powerpoint/2010/main" val="1581431369"/>
              </p:ext>
            </p:extLst>
          </p:nvPr>
        </p:nvGraphicFramePr>
        <p:xfrm>
          <a:off x="1241529" y="3866204"/>
          <a:ext cx="9905998" cy="1898925"/>
        </p:xfrm>
        <a:graphic>
          <a:graphicData uri="http://schemas.openxmlformats.org/drawingml/2006/table">
            <a:tbl>
              <a:tblPr firstRow="1" firstCol="1" bandRow="1">
                <a:tableStyleId>{FABFCF23-3B69-468F-B69F-88F6DE6A72F2}</a:tableStyleId>
              </a:tblPr>
              <a:tblGrid>
                <a:gridCol w="1983255">
                  <a:extLst>
                    <a:ext uri="{9D8B030D-6E8A-4147-A177-3AD203B41FA5}">
                      <a16:colId xmlns:a16="http://schemas.microsoft.com/office/drawing/2014/main" val="3709549598"/>
                    </a:ext>
                  </a:extLst>
                </a:gridCol>
                <a:gridCol w="7922743">
                  <a:extLst>
                    <a:ext uri="{9D8B030D-6E8A-4147-A177-3AD203B41FA5}">
                      <a16:colId xmlns:a16="http://schemas.microsoft.com/office/drawing/2014/main" val="3396001571"/>
                    </a:ext>
                  </a:extLst>
                </a:gridCol>
              </a:tblGrid>
              <a:tr h="213871">
                <a:tc>
                  <a:txBody>
                    <a:bodyPr/>
                    <a:lstStyle/>
                    <a:p>
                      <a:pPr marL="0" marR="0">
                        <a:lnSpc>
                          <a:spcPct val="107000"/>
                        </a:lnSpc>
                        <a:spcAft>
                          <a:spcPts val="800"/>
                        </a:spcAft>
                      </a:pPr>
                      <a:r>
                        <a:rPr lang="en-US" sz="1100" kern="100" dirty="0">
                          <a:effectLst/>
                          <a:latin typeface="Lato Extended"/>
                        </a:rPr>
                        <a:t>NFR Type</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kern="100" dirty="0">
                          <a:effectLst/>
                          <a:latin typeface="Lato Extended"/>
                        </a:rPr>
                        <a:t>NFR Description</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6118789"/>
                  </a:ext>
                </a:extLst>
              </a:tr>
              <a:tr h="575496">
                <a:tc>
                  <a:txBody>
                    <a:bodyPr/>
                    <a:lstStyle/>
                    <a:p>
                      <a:pPr marL="0" marR="0">
                        <a:lnSpc>
                          <a:spcPct val="107000"/>
                        </a:lnSpc>
                        <a:spcAft>
                          <a:spcPts val="800"/>
                        </a:spcAft>
                      </a:pPr>
                      <a:r>
                        <a:rPr lang="en-US" sz="1100" kern="100" dirty="0">
                          <a:effectLst/>
                          <a:latin typeface="Lato Extended"/>
                        </a:rPr>
                        <a:t>Authentication</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b="0" kern="100" dirty="0">
                          <a:effectLst/>
                          <a:latin typeface="Lato Extended"/>
                        </a:rPr>
                        <a:t>The System shall incorporate MFA authentication to ensure that a user’s identity is verified</a:t>
                      </a:r>
                    </a:p>
                    <a:p>
                      <a:pPr marL="0" marR="0">
                        <a:lnSpc>
                          <a:spcPct val="107000"/>
                        </a:lnSpc>
                        <a:spcAft>
                          <a:spcPts val="800"/>
                        </a:spcAft>
                      </a:pPr>
                      <a:r>
                        <a:rPr lang="en-US" sz="1100" b="0" kern="100" dirty="0">
                          <a:effectLst/>
                          <a:latin typeface="Lato Extended"/>
                        </a:rPr>
                        <a:t>The System shall meet or exceed ISO 27001 standards for password policies.</a:t>
                      </a:r>
                      <a:endParaRPr lang="en-US" sz="1100" b="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3983606"/>
                  </a:ext>
                </a:extLst>
              </a:tr>
              <a:tr h="213871">
                <a:tc>
                  <a:txBody>
                    <a:bodyPr/>
                    <a:lstStyle/>
                    <a:p>
                      <a:pPr marL="0" marR="0">
                        <a:lnSpc>
                          <a:spcPct val="107000"/>
                        </a:lnSpc>
                        <a:spcAft>
                          <a:spcPts val="800"/>
                        </a:spcAft>
                      </a:pPr>
                      <a:r>
                        <a:rPr lang="en-US" sz="1100" kern="100">
                          <a:effectLst/>
                          <a:latin typeface="Lato Extended"/>
                        </a:rPr>
                        <a:t>Authorization</a:t>
                      </a:r>
                      <a:endParaRPr lang="en-US" sz="1100" kern="10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b="0" kern="100" dirty="0">
                          <a:effectLst/>
                          <a:latin typeface="Lato Extended"/>
                        </a:rPr>
                        <a:t>System shall implement a RBAC solution to control access to sensitive or privileged data</a:t>
                      </a:r>
                      <a:endParaRPr lang="en-US" sz="1100" b="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7059028"/>
                  </a:ext>
                </a:extLst>
              </a:tr>
              <a:tr h="213871">
                <a:tc>
                  <a:txBody>
                    <a:bodyPr/>
                    <a:lstStyle/>
                    <a:p>
                      <a:pPr marL="0" marR="0">
                        <a:lnSpc>
                          <a:spcPct val="107000"/>
                        </a:lnSpc>
                        <a:spcAft>
                          <a:spcPts val="800"/>
                        </a:spcAft>
                      </a:pPr>
                      <a:r>
                        <a:rPr lang="en-US" sz="1100" kern="100" dirty="0">
                          <a:effectLst/>
                          <a:latin typeface="Lato Extended"/>
                        </a:rPr>
                        <a:t>Data at Rest Encryption</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b="0" kern="100" dirty="0">
                          <a:effectLst/>
                          <a:latin typeface="Lato Extended"/>
                        </a:rPr>
                        <a:t>AES-256 or greater</a:t>
                      </a:r>
                      <a:endParaRPr lang="en-US" sz="1100" b="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8410311"/>
                  </a:ext>
                </a:extLst>
              </a:tr>
              <a:tr h="254074">
                <a:tc>
                  <a:txBody>
                    <a:bodyPr/>
                    <a:lstStyle/>
                    <a:p>
                      <a:pPr marL="0" marR="0">
                        <a:lnSpc>
                          <a:spcPct val="107000"/>
                        </a:lnSpc>
                        <a:spcAft>
                          <a:spcPts val="800"/>
                        </a:spcAft>
                      </a:pPr>
                      <a:r>
                        <a:rPr lang="en-US" sz="1100" kern="100" dirty="0">
                          <a:effectLst/>
                          <a:latin typeface="Lato Extended"/>
                        </a:rPr>
                        <a:t>Data in Transit Encryption</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b="0" kern="100" dirty="0">
                          <a:effectLst/>
                          <a:latin typeface="Lato Extended"/>
                        </a:rPr>
                        <a:t>TLS 1.2 or greater</a:t>
                      </a:r>
                      <a:endParaRPr lang="en-US" sz="1100" b="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6023740"/>
                  </a:ext>
                </a:extLst>
              </a:tr>
              <a:tr h="213871">
                <a:tc>
                  <a:txBody>
                    <a:bodyPr/>
                    <a:lstStyle/>
                    <a:p>
                      <a:pPr marL="0" marR="0">
                        <a:lnSpc>
                          <a:spcPct val="107000"/>
                        </a:lnSpc>
                        <a:spcAft>
                          <a:spcPts val="800"/>
                        </a:spcAft>
                      </a:pPr>
                      <a:r>
                        <a:rPr lang="en-US" sz="1100" kern="100" dirty="0">
                          <a:effectLst/>
                          <a:latin typeface="Lato Extended"/>
                        </a:rPr>
                        <a:t>Firewall</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b="0" kern="100" dirty="0">
                          <a:effectLst/>
                          <a:latin typeface="Lato Extended"/>
                        </a:rPr>
                        <a:t>Web application firewall required that meets or exceeds all GDPRS and ISO 27001 standards</a:t>
                      </a:r>
                      <a:endParaRPr lang="en-US" sz="1100" b="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3979251"/>
                  </a:ext>
                </a:extLst>
              </a:tr>
              <a:tr h="213871">
                <a:tc>
                  <a:txBody>
                    <a:bodyPr/>
                    <a:lstStyle/>
                    <a:p>
                      <a:pPr marL="0" marR="0">
                        <a:lnSpc>
                          <a:spcPct val="107000"/>
                        </a:lnSpc>
                        <a:spcAft>
                          <a:spcPts val="800"/>
                        </a:spcAft>
                      </a:pPr>
                      <a:r>
                        <a:rPr lang="en-US" sz="1100" kern="100" dirty="0">
                          <a:effectLst/>
                          <a:latin typeface="Lato Extended"/>
                        </a:rPr>
                        <a:t>GDPRS Requirements</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b="0" kern="100" dirty="0">
                          <a:effectLst/>
                          <a:latin typeface="Lato Extended"/>
                        </a:rPr>
                        <a:t>System shall meet or exceed all GDPRS requirements</a:t>
                      </a:r>
                      <a:endParaRPr lang="en-US" sz="1100" b="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7200231"/>
                  </a:ext>
                </a:extLst>
              </a:tr>
            </a:tbl>
          </a:graphicData>
        </a:graphic>
      </p:graphicFrame>
      <p:graphicFrame>
        <p:nvGraphicFramePr>
          <p:cNvPr id="8" name="Table 7">
            <a:extLst>
              <a:ext uri="{FF2B5EF4-FFF2-40B4-BE49-F238E27FC236}">
                <a16:creationId xmlns:a16="http://schemas.microsoft.com/office/drawing/2014/main" id="{76E84F07-36C3-E932-1361-07095074C34B}"/>
              </a:ext>
            </a:extLst>
          </p:cNvPr>
          <p:cNvGraphicFramePr>
            <a:graphicFrameLocks noGrp="1"/>
          </p:cNvGraphicFramePr>
          <p:nvPr>
            <p:extLst>
              <p:ext uri="{D42A27DB-BD31-4B8C-83A1-F6EECF244321}">
                <p14:modId xmlns:p14="http://schemas.microsoft.com/office/powerpoint/2010/main" val="1314436572"/>
              </p:ext>
            </p:extLst>
          </p:nvPr>
        </p:nvGraphicFramePr>
        <p:xfrm>
          <a:off x="1241529" y="1833996"/>
          <a:ext cx="9905998" cy="1451748"/>
        </p:xfrm>
        <a:graphic>
          <a:graphicData uri="http://schemas.openxmlformats.org/drawingml/2006/table">
            <a:tbl>
              <a:tblPr firstRow="1" firstCol="1" bandRow="1">
                <a:tableStyleId>{FABFCF23-3B69-468F-B69F-88F6DE6A72F2}</a:tableStyleId>
              </a:tblPr>
              <a:tblGrid>
                <a:gridCol w="1941827">
                  <a:extLst>
                    <a:ext uri="{9D8B030D-6E8A-4147-A177-3AD203B41FA5}">
                      <a16:colId xmlns:a16="http://schemas.microsoft.com/office/drawing/2014/main" val="380163945"/>
                    </a:ext>
                  </a:extLst>
                </a:gridCol>
                <a:gridCol w="7964171">
                  <a:extLst>
                    <a:ext uri="{9D8B030D-6E8A-4147-A177-3AD203B41FA5}">
                      <a16:colId xmlns:a16="http://schemas.microsoft.com/office/drawing/2014/main" val="2531446711"/>
                    </a:ext>
                  </a:extLst>
                </a:gridCol>
              </a:tblGrid>
              <a:tr h="202788">
                <a:tc>
                  <a:txBody>
                    <a:bodyPr/>
                    <a:lstStyle/>
                    <a:p>
                      <a:pPr marL="0" marR="0">
                        <a:lnSpc>
                          <a:spcPct val="107000"/>
                        </a:lnSpc>
                        <a:spcAft>
                          <a:spcPts val="800"/>
                        </a:spcAft>
                      </a:pPr>
                      <a:r>
                        <a:rPr lang="en-US" sz="1100" kern="100" dirty="0">
                          <a:effectLst/>
                          <a:latin typeface="Lato Extended"/>
                        </a:rPr>
                        <a:t>  NFR Type</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kern="100" dirty="0">
                          <a:effectLst/>
                          <a:latin typeface="Lato Extended"/>
                        </a:rPr>
                        <a:t>NFR Description</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2554016"/>
                  </a:ext>
                </a:extLst>
              </a:tr>
              <a:tr h="202788">
                <a:tc>
                  <a:txBody>
                    <a:bodyPr/>
                    <a:lstStyle/>
                    <a:p>
                      <a:pPr marL="0" marR="0">
                        <a:lnSpc>
                          <a:spcPct val="107000"/>
                        </a:lnSpc>
                        <a:spcAft>
                          <a:spcPts val="800"/>
                        </a:spcAft>
                      </a:pPr>
                      <a:r>
                        <a:rPr lang="en-US" sz="1100" kern="100">
                          <a:effectLst/>
                          <a:latin typeface="Lato Extended"/>
                        </a:rPr>
                        <a:t>Response Time</a:t>
                      </a:r>
                      <a:endParaRPr lang="en-US" sz="1100" kern="10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kern="100">
                          <a:effectLst/>
                          <a:latin typeface="Lato Extended"/>
                        </a:rPr>
                        <a:t>95% of user requests must be processed and returned in under 1 second </a:t>
                      </a:r>
                      <a:endParaRPr lang="en-US" sz="1100" kern="10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6066288"/>
                  </a:ext>
                </a:extLst>
              </a:tr>
              <a:tr h="421692">
                <a:tc>
                  <a:txBody>
                    <a:bodyPr/>
                    <a:lstStyle/>
                    <a:p>
                      <a:pPr marL="0" marR="0">
                        <a:lnSpc>
                          <a:spcPct val="107000"/>
                        </a:lnSpc>
                        <a:spcAft>
                          <a:spcPts val="800"/>
                        </a:spcAft>
                      </a:pPr>
                      <a:r>
                        <a:rPr lang="en-US" sz="1100" kern="100">
                          <a:effectLst/>
                          <a:latin typeface="Lato Extended"/>
                        </a:rPr>
                        <a:t>Scalability</a:t>
                      </a:r>
                      <a:endParaRPr lang="en-US" sz="1100" kern="10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kern="100" dirty="0">
                          <a:effectLst/>
                          <a:latin typeface="Lato Extended"/>
                        </a:rPr>
                        <a:t>100 concurrent users must be supported without any noticeable performance degradation (this is equal to the maximum concurrent users expected for the System plus a buffer as per Management).</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2275322"/>
                  </a:ext>
                </a:extLst>
              </a:tr>
              <a:tr h="421692">
                <a:tc>
                  <a:txBody>
                    <a:bodyPr/>
                    <a:lstStyle/>
                    <a:p>
                      <a:pPr marL="0" marR="0">
                        <a:lnSpc>
                          <a:spcPct val="107000"/>
                        </a:lnSpc>
                        <a:spcAft>
                          <a:spcPts val="800"/>
                        </a:spcAft>
                      </a:pPr>
                      <a:r>
                        <a:rPr lang="en-US" sz="1100" kern="100" dirty="0">
                          <a:effectLst/>
                          <a:latin typeface="Lato Extended"/>
                        </a:rPr>
                        <a:t>Throughput / Transactions Per Second</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kern="100">
                          <a:effectLst/>
                          <a:latin typeface="Lato Extended"/>
                        </a:rPr>
                        <a:t>The System shall process a minimum of 50 transactions per second</a:t>
                      </a:r>
                      <a:endParaRPr lang="en-US" sz="1100" kern="10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501291"/>
                  </a:ext>
                </a:extLst>
              </a:tr>
              <a:tr h="202788">
                <a:tc>
                  <a:txBody>
                    <a:bodyPr/>
                    <a:lstStyle/>
                    <a:p>
                      <a:pPr marL="0" marR="0">
                        <a:lnSpc>
                          <a:spcPct val="107000"/>
                        </a:lnSpc>
                        <a:spcAft>
                          <a:spcPts val="800"/>
                        </a:spcAft>
                      </a:pPr>
                      <a:r>
                        <a:rPr lang="en-US" sz="1100" kern="100">
                          <a:effectLst/>
                          <a:latin typeface="Lato Extended"/>
                        </a:rPr>
                        <a:t>Latency</a:t>
                      </a:r>
                      <a:endParaRPr lang="en-US" sz="1100" kern="10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kern="100" dirty="0">
                          <a:effectLst/>
                          <a:latin typeface="Lato Extended"/>
                        </a:rPr>
                        <a:t>Round Trip Time (RTT) shall not exceed 100ms for 95 percent of transactions</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4122475"/>
                  </a:ext>
                </a:extLst>
              </a:tr>
            </a:tbl>
          </a:graphicData>
        </a:graphic>
      </p:graphicFrame>
    </p:spTree>
    <p:extLst>
      <p:ext uri="{BB962C8B-B14F-4D97-AF65-F5344CB8AC3E}">
        <p14:creationId xmlns:p14="http://schemas.microsoft.com/office/powerpoint/2010/main" val="2868749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C108D-C835-1922-9930-6F0A801E3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0EA9C-3F3A-CDC7-9073-DAD16D808F08}"/>
              </a:ext>
            </a:extLst>
          </p:cNvPr>
          <p:cNvSpPr>
            <a:spLocks noGrp="1"/>
          </p:cNvSpPr>
          <p:nvPr>
            <p:ph type="title"/>
          </p:nvPr>
        </p:nvSpPr>
        <p:spPr>
          <a:xfrm>
            <a:off x="1241529" y="97909"/>
            <a:ext cx="9905998" cy="849861"/>
          </a:xfrm>
        </p:spPr>
        <p:txBody>
          <a:bodyPr/>
          <a:lstStyle/>
          <a:p>
            <a:r>
              <a:rPr lang="en-US" dirty="0">
                <a:solidFill>
                  <a:schemeClr val="bg2"/>
                </a:solidFill>
              </a:rPr>
              <a:t>Problem statement and requirements</a:t>
            </a:r>
          </a:p>
        </p:txBody>
      </p:sp>
      <p:sp>
        <p:nvSpPr>
          <p:cNvPr id="3" name="Content Placeholder 2">
            <a:extLst>
              <a:ext uri="{FF2B5EF4-FFF2-40B4-BE49-F238E27FC236}">
                <a16:creationId xmlns:a16="http://schemas.microsoft.com/office/drawing/2014/main" id="{351A3028-A088-A1EF-2501-EA06F91B7179}"/>
              </a:ext>
            </a:extLst>
          </p:cNvPr>
          <p:cNvSpPr>
            <a:spLocks noGrp="1"/>
          </p:cNvSpPr>
          <p:nvPr>
            <p:ph idx="1"/>
          </p:nvPr>
        </p:nvSpPr>
        <p:spPr>
          <a:xfrm>
            <a:off x="1141412" y="974470"/>
            <a:ext cx="9905999" cy="5273929"/>
          </a:xfrm>
        </p:spPr>
        <p:txBody>
          <a:bodyPr/>
          <a:lstStyle/>
          <a:p>
            <a:pPr marL="0" indent="0">
              <a:buNone/>
            </a:pPr>
            <a:r>
              <a:rPr lang="en-US" sz="1800" b="1" dirty="0">
                <a:solidFill>
                  <a:schemeClr val="bg2"/>
                </a:solidFill>
                <a:latin typeface="Lato Extended"/>
              </a:rPr>
              <a:t>Non-Functional Requirements (Continued)</a:t>
            </a:r>
          </a:p>
          <a:p>
            <a:pPr marL="0" indent="0">
              <a:buNone/>
            </a:pPr>
            <a:r>
              <a:rPr lang="en-US" sz="1400" b="1" i="0" dirty="0">
                <a:solidFill>
                  <a:schemeClr val="bg2"/>
                </a:solidFill>
                <a:effectLst/>
                <a:latin typeface="Lato Extended"/>
              </a:rPr>
              <a:t>Maintainability Requirements</a:t>
            </a:r>
          </a:p>
          <a:p>
            <a:pPr marL="0" indent="0">
              <a:buNone/>
            </a:pPr>
            <a:endParaRPr lang="en-US" sz="1800" b="1" i="0" dirty="0">
              <a:solidFill>
                <a:schemeClr val="bg2"/>
              </a:solidFill>
              <a:effectLst/>
              <a:latin typeface="Lato Extended"/>
            </a:endParaRPr>
          </a:p>
          <a:p>
            <a:pPr marL="0" indent="0">
              <a:buNone/>
            </a:pPr>
            <a:endParaRPr lang="en-US" sz="1800" b="1" i="0" dirty="0">
              <a:solidFill>
                <a:schemeClr val="bg2"/>
              </a:solidFill>
              <a:effectLst/>
              <a:latin typeface="Lato Extended"/>
            </a:endParaRPr>
          </a:p>
          <a:p>
            <a:pPr marL="0" indent="0">
              <a:buNone/>
            </a:pPr>
            <a:endParaRPr lang="en-US" dirty="0">
              <a:solidFill>
                <a:schemeClr val="bg2"/>
              </a:solidFill>
            </a:endParaRPr>
          </a:p>
        </p:txBody>
      </p:sp>
      <p:sp>
        <p:nvSpPr>
          <p:cNvPr id="4" name="Date Placeholder 3">
            <a:extLst>
              <a:ext uri="{FF2B5EF4-FFF2-40B4-BE49-F238E27FC236}">
                <a16:creationId xmlns:a16="http://schemas.microsoft.com/office/drawing/2014/main" id="{7F406B31-E19D-A617-D606-4654D732F441}"/>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C81C375A-0CF5-DB40-E74A-F48D3AE553BE}"/>
              </a:ext>
            </a:extLst>
          </p:cNvPr>
          <p:cNvSpPr>
            <a:spLocks noGrp="1"/>
          </p:cNvSpPr>
          <p:nvPr>
            <p:ph type="sldNum" sz="quarter" idx="12"/>
          </p:nvPr>
        </p:nvSpPr>
        <p:spPr/>
        <p:txBody>
          <a:bodyPr/>
          <a:lstStyle/>
          <a:p>
            <a:fld id="{549BC40B-6776-44D4-9072-604CA9E7E9E9}" type="slidenum">
              <a:rPr lang="en-US" smtClean="0"/>
              <a:t>11</a:t>
            </a:fld>
            <a:endParaRPr lang="en-US" dirty="0"/>
          </a:p>
        </p:txBody>
      </p:sp>
      <p:graphicFrame>
        <p:nvGraphicFramePr>
          <p:cNvPr id="7" name="Table 6">
            <a:extLst>
              <a:ext uri="{FF2B5EF4-FFF2-40B4-BE49-F238E27FC236}">
                <a16:creationId xmlns:a16="http://schemas.microsoft.com/office/drawing/2014/main" id="{5DA0200C-0465-2020-0330-81C4CBEC98B1}"/>
              </a:ext>
            </a:extLst>
          </p:cNvPr>
          <p:cNvGraphicFramePr>
            <a:graphicFrameLocks noGrp="1"/>
          </p:cNvGraphicFramePr>
          <p:nvPr>
            <p:extLst>
              <p:ext uri="{D42A27DB-BD31-4B8C-83A1-F6EECF244321}">
                <p14:modId xmlns:p14="http://schemas.microsoft.com/office/powerpoint/2010/main" val="2400310664"/>
              </p:ext>
            </p:extLst>
          </p:nvPr>
        </p:nvGraphicFramePr>
        <p:xfrm>
          <a:off x="1223241" y="1784154"/>
          <a:ext cx="9905997" cy="3155130"/>
        </p:xfrm>
        <a:graphic>
          <a:graphicData uri="http://schemas.openxmlformats.org/drawingml/2006/table">
            <a:tbl>
              <a:tblPr firstRow="1" firstCol="1" bandRow="1">
                <a:tableStyleId>{FABFCF23-3B69-468F-B69F-88F6DE6A72F2}</a:tableStyleId>
              </a:tblPr>
              <a:tblGrid>
                <a:gridCol w="2023698">
                  <a:extLst>
                    <a:ext uri="{9D8B030D-6E8A-4147-A177-3AD203B41FA5}">
                      <a16:colId xmlns:a16="http://schemas.microsoft.com/office/drawing/2014/main" val="2834857458"/>
                    </a:ext>
                  </a:extLst>
                </a:gridCol>
                <a:gridCol w="7882299">
                  <a:extLst>
                    <a:ext uri="{9D8B030D-6E8A-4147-A177-3AD203B41FA5}">
                      <a16:colId xmlns:a16="http://schemas.microsoft.com/office/drawing/2014/main" val="3863657700"/>
                    </a:ext>
                  </a:extLst>
                </a:gridCol>
              </a:tblGrid>
              <a:tr h="124286">
                <a:tc>
                  <a:txBody>
                    <a:bodyPr/>
                    <a:lstStyle/>
                    <a:p>
                      <a:pPr marL="0" marR="0">
                        <a:lnSpc>
                          <a:spcPct val="107000"/>
                        </a:lnSpc>
                        <a:spcAft>
                          <a:spcPts val="800"/>
                        </a:spcAft>
                      </a:pPr>
                      <a:r>
                        <a:rPr lang="en-US" sz="1000" kern="100">
                          <a:effectLst/>
                          <a:latin typeface="Lato Extended"/>
                        </a:rPr>
                        <a:t>NFR Type</a:t>
                      </a:r>
                      <a:endParaRPr lang="en-US" sz="1000" kern="100">
                        <a:effectLst/>
                        <a:latin typeface="Lato Extended"/>
                        <a:ea typeface="Aptos" panose="020B0004020202020204" pitchFamily="34" charset="0"/>
                        <a:cs typeface="Times New Roman" panose="02020603050405020304" pitchFamily="18" charset="0"/>
                      </a:endParaRPr>
                    </a:p>
                  </a:txBody>
                  <a:tcPr marL="27121" marR="27121" marT="0" marB="0"/>
                </a:tc>
                <a:tc>
                  <a:txBody>
                    <a:bodyPr/>
                    <a:lstStyle/>
                    <a:p>
                      <a:pPr marL="0" marR="0">
                        <a:lnSpc>
                          <a:spcPct val="107000"/>
                        </a:lnSpc>
                        <a:spcAft>
                          <a:spcPts val="800"/>
                        </a:spcAft>
                      </a:pPr>
                      <a:r>
                        <a:rPr lang="en-US" sz="1000" kern="100" dirty="0">
                          <a:effectLst/>
                          <a:latin typeface="Lato Extended"/>
                        </a:rPr>
                        <a:t>NFR Description</a:t>
                      </a:r>
                      <a:endParaRPr lang="en-US" sz="1000" kern="100" dirty="0">
                        <a:effectLst/>
                        <a:latin typeface="Lato Extended"/>
                        <a:ea typeface="Aptos" panose="020B0004020202020204" pitchFamily="34" charset="0"/>
                        <a:cs typeface="Times New Roman" panose="02020603050405020304" pitchFamily="18" charset="0"/>
                      </a:endParaRPr>
                    </a:p>
                  </a:txBody>
                  <a:tcPr marL="27121" marR="27121" marT="0" marB="0"/>
                </a:tc>
                <a:extLst>
                  <a:ext uri="{0D108BD9-81ED-4DB2-BD59-A6C34878D82A}">
                    <a16:rowId xmlns:a16="http://schemas.microsoft.com/office/drawing/2014/main" val="1536440799"/>
                  </a:ext>
                </a:extLst>
              </a:tr>
              <a:tr h="258449">
                <a:tc>
                  <a:txBody>
                    <a:bodyPr/>
                    <a:lstStyle/>
                    <a:p>
                      <a:pPr marL="0" marR="0">
                        <a:lnSpc>
                          <a:spcPct val="107000"/>
                        </a:lnSpc>
                        <a:spcAft>
                          <a:spcPts val="800"/>
                        </a:spcAft>
                      </a:pPr>
                      <a:r>
                        <a:rPr lang="en-US" sz="1000" kern="100" dirty="0">
                          <a:effectLst/>
                          <a:latin typeface="Lato Extended"/>
                        </a:rPr>
                        <a:t>Code Modularity</a:t>
                      </a:r>
                      <a:endParaRPr lang="en-US" sz="1000" kern="100" dirty="0">
                        <a:effectLst/>
                        <a:latin typeface="Lato Extended"/>
                        <a:ea typeface="Aptos" panose="020B0004020202020204" pitchFamily="34" charset="0"/>
                        <a:cs typeface="Times New Roman" panose="02020603050405020304" pitchFamily="18" charset="0"/>
                      </a:endParaRPr>
                    </a:p>
                  </a:txBody>
                  <a:tcPr marL="27121" marR="27121" marT="0" marB="0"/>
                </a:tc>
                <a:tc>
                  <a:txBody>
                    <a:bodyPr/>
                    <a:lstStyle/>
                    <a:p>
                      <a:pPr marL="0" marR="0">
                        <a:lnSpc>
                          <a:spcPct val="107000"/>
                        </a:lnSpc>
                        <a:spcAft>
                          <a:spcPts val="800"/>
                        </a:spcAft>
                      </a:pPr>
                      <a:r>
                        <a:rPr lang="en-US" sz="1000" kern="100" dirty="0">
                          <a:effectLst/>
                          <a:latin typeface="Lato Extended"/>
                        </a:rPr>
                        <a:t>The code base shall be segregated into logical and independent modules or components to facilitate testing and maintainability.</a:t>
                      </a:r>
                      <a:endParaRPr lang="en-US" sz="1000" kern="100" dirty="0">
                        <a:effectLst/>
                        <a:latin typeface="Lato Extended"/>
                        <a:ea typeface="Aptos" panose="020B0004020202020204" pitchFamily="34" charset="0"/>
                        <a:cs typeface="Times New Roman" panose="02020603050405020304" pitchFamily="18" charset="0"/>
                      </a:endParaRPr>
                    </a:p>
                  </a:txBody>
                  <a:tcPr marL="27121" marR="27121" marT="0" marB="0"/>
                </a:tc>
                <a:extLst>
                  <a:ext uri="{0D108BD9-81ED-4DB2-BD59-A6C34878D82A}">
                    <a16:rowId xmlns:a16="http://schemas.microsoft.com/office/drawing/2014/main" val="1505334808"/>
                  </a:ext>
                </a:extLst>
              </a:tr>
              <a:tr h="812914">
                <a:tc>
                  <a:txBody>
                    <a:bodyPr/>
                    <a:lstStyle/>
                    <a:p>
                      <a:pPr marL="0" marR="0">
                        <a:lnSpc>
                          <a:spcPct val="107000"/>
                        </a:lnSpc>
                        <a:spcAft>
                          <a:spcPts val="800"/>
                        </a:spcAft>
                      </a:pPr>
                      <a:r>
                        <a:rPr lang="en-US" sz="1000" kern="100" dirty="0">
                          <a:effectLst/>
                          <a:latin typeface="Lato Extended"/>
                        </a:rPr>
                        <a:t>Documentation</a:t>
                      </a:r>
                      <a:endParaRPr lang="en-US" sz="1000" kern="100" dirty="0">
                        <a:effectLst/>
                        <a:latin typeface="Lato Extended"/>
                        <a:ea typeface="Aptos" panose="020B0004020202020204" pitchFamily="34" charset="0"/>
                        <a:cs typeface="Times New Roman" panose="02020603050405020304" pitchFamily="18" charset="0"/>
                      </a:endParaRPr>
                    </a:p>
                  </a:txBody>
                  <a:tcPr marL="27121" marR="27121" marT="0" marB="0"/>
                </a:tc>
                <a:tc>
                  <a:txBody>
                    <a:bodyPr/>
                    <a:lstStyle/>
                    <a:p>
                      <a:pPr marL="0" marR="0">
                        <a:lnSpc>
                          <a:spcPct val="107000"/>
                        </a:lnSpc>
                        <a:spcAft>
                          <a:spcPts val="800"/>
                        </a:spcAft>
                      </a:pPr>
                      <a:r>
                        <a:rPr lang="en-US" sz="1000" kern="100" dirty="0">
                          <a:effectLst/>
                          <a:latin typeface="Lato Extended"/>
                        </a:rPr>
                        <a:t>The System design and code shall be documented in a clear and concise manner using an online blog format such as GitHub Markdown, in-line documentation, and use cases.  </a:t>
                      </a:r>
                    </a:p>
                    <a:p>
                      <a:pPr marL="0" marR="0">
                        <a:lnSpc>
                          <a:spcPct val="107000"/>
                        </a:lnSpc>
                        <a:spcAft>
                          <a:spcPts val="800"/>
                        </a:spcAft>
                      </a:pPr>
                      <a:r>
                        <a:rPr lang="en-US" sz="1000" kern="100" dirty="0">
                          <a:effectLst/>
                          <a:latin typeface="Lato Extended"/>
                        </a:rPr>
                        <a:t> Code shall be documented within individual code files so that a junior developer can understand the purpose of 95 percent of code within 5 minutes of analyzing it. </a:t>
                      </a:r>
                    </a:p>
                    <a:p>
                      <a:pPr marL="0" marR="0">
                        <a:lnSpc>
                          <a:spcPct val="107000"/>
                        </a:lnSpc>
                        <a:spcAft>
                          <a:spcPts val="800"/>
                        </a:spcAft>
                      </a:pPr>
                      <a:r>
                        <a:rPr lang="en-US" sz="1000" kern="100" dirty="0">
                          <a:effectLst/>
                          <a:latin typeface="Lato Extended"/>
                        </a:rPr>
                        <a:t>APIs shall be documented via Swagger.</a:t>
                      </a:r>
                      <a:endParaRPr lang="en-US" sz="1000" kern="100" dirty="0">
                        <a:effectLst/>
                        <a:latin typeface="Lato Extended"/>
                        <a:ea typeface="Aptos" panose="020B0004020202020204" pitchFamily="34" charset="0"/>
                        <a:cs typeface="Times New Roman" panose="02020603050405020304" pitchFamily="18" charset="0"/>
                      </a:endParaRPr>
                    </a:p>
                  </a:txBody>
                  <a:tcPr marL="27121" marR="27121" marT="0" marB="0"/>
                </a:tc>
                <a:extLst>
                  <a:ext uri="{0D108BD9-81ED-4DB2-BD59-A6C34878D82A}">
                    <a16:rowId xmlns:a16="http://schemas.microsoft.com/office/drawing/2014/main" val="3469527050"/>
                  </a:ext>
                </a:extLst>
              </a:tr>
              <a:tr h="1519352">
                <a:tc>
                  <a:txBody>
                    <a:bodyPr/>
                    <a:lstStyle/>
                    <a:p>
                      <a:pPr marL="0" marR="0">
                        <a:lnSpc>
                          <a:spcPct val="107000"/>
                        </a:lnSpc>
                        <a:spcAft>
                          <a:spcPts val="800"/>
                        </a:spcAft>
                      </a:pPr>
                      <a:r>
                        <a:rPr lang="en-US" sz="1000" kern="100" dirty="0">
                          <a:effectLst/>
                          <a:latin typeface="Lato Extended"/>
                        </a:rPr>
                        <a:t>Testing Strategy</a:t>
                      </a:r>
                      <a:endParaRPr lang="en-US" sz="1000" kern="100" dirty="0">
                        <a:effectLst/>
                        <a:latin typeface="Lato Extended"/>
                        <a:ea typeface="Aptos" panose="020B0004020202020204" pitchFamily="34" charset="0"/>
                        <a:cs typeface="Times New Roman" panose="02020603050405020304" pitchFamily="18" charset="0"/>
                      </a:endParaRPr>
                    </a:p>
                  </a:txBody>
                  <a:tcPr marL="27121" marR="27121" marT="0" marB="0"/>
                </a:tc>
                <a:tc>
                  <a:txBody>
                    <a:bodyPr/>
                    <a:lstStyle/>
                    <a:p>
                      <a:pPr marL="0" marR="0">
                        <a:lnSpc>
                          <a:spcPct val="107000"/>
                        </a:lnSpc>
                        <a:spcAft>
                          <a:spcPts val="800"/>
                        </a:spcAft>
                      </a:pPr>
                      <a:r>
                        <a:rPr lang="en-US" sz="1000" kern="100" dirty="0">
                          <a:effectLst/>
                          <a:latin typeface="Lato Extended"/>
                        </a:rPr>
                        <a:t>Unit Test Coverage: At least 80 percent of code base should be covered using Unit Tests using a framework such as Jest, Jasmine, Junit, etc.</a:t>
                      </a:r>
                    </a:p>
                    <a:p>
                      <a:pPr marL="0" marR="0">
                        <a:lnSpc>
                          <a:spcPct val="107000"/>
                        </a:lnSpc>
                        <a:spcAft>
                          <a:spcPts val="800"/>
                        </a:spcAft>
                      </a:pPr>
                      <a:r>
                        <a:rPr lang="en-US" sz="1000" kern="100" dirty="0">
                          <a:effectLst/>
                          <a:latin typeface="Lato Extended"/>
                        </a:rPr>
                        <a:t>System Testing:  System testing shall be performed using a framework such as Cyprus or Selenium </a:t>
                      </a:r>
                    </a:p>
                    <a:p>
                      <a:pPr marL="0" marR="0">
                        <a:lnSpc>
                          <a:spcPct val="107000"/>
                        </a:lnSpc>
                        <a:spcAft>
                          <a:spcPts val="800"/>
                        </a:spcAft>
                      </a:pPr>
                      <a:r>
                        <a:rPr lang="en-US" sz="1000" kern="100" dirty="0">
                          <a:effectLst/>
                          <a:latin typeface="Lato Extended"/>
                        </a:rPr>
                        <a:t>Unit and System Testing shall be automated using a CI/CD workflow such as GitHub Actions. </a:t>
                      </a:r>
                    </a:p>
                    <a:p>
                      <a:pPr marL="0" marR="0">
                        <a:lnSpc>
                          <a:spcPct val="107000"/>
                        </a:lnSpc>
                        <a:spcAft>
                          <a:spcPts val="800"/>
                        </a:spcAft>
                      </a:pPr>
                      <a:r>
                        <a:rPr lang="en-US" sz="1000" kern="100" dirty="0">
                          <a:effectLst/>
                          <a:latin typeface="Lato Extended"/>
                        </a:rPr>
                        <a:t>API Testing shall be automated using a framework such as Postman </a:t>
                      </a:r>
                    </a:p>
                    <a:p>
                      <a:pPr marL="0" marR="0">
                        <a:lnSpc>
                          <a:spcPct val="107000"/>
                        </a:lnSpc>
                        <a:spcAft>
                          <a:spcPts val="800"/>
                        </a:spcAft>
                      </a:pPr>
                      <a:r>
                        <a:rPr lang="en-US" sz="1000" kern="100" dirty="0">
                          <a:effectLst/>
                          <a:latin typeface="Lato Extended"/>
                        </a:rPr>
                        <a:t>Logging and Monitoring shall be consolidated using a tool such as Splunk </a:t>
                      </a:r>
                    </a:p>
                    <a:p>
                      <a:pPr marL="0" marR="0">
                        <a:lnSpc>
                          <a:spcPct val="107000"/>
                        </a:lnSpc>
                        <a:spcAft>
                          <a:spcPts val="800"/>
                        </a:spcAft>
                      </a:pPr>
                      <a:r>
                        <a:rPr lang="en-US" sz="1000" kern="100" dirty="0">
                          <a:effectLst/>
                          <a:latin typeface="Lato Extended"/>
                        </a:rPr>
                        <a:t>Performance testing shall test the response time of the System under normal and peak loads using automated toolsets. </a:t>
                      </a:r>
                    </a:p>
                    <a:p>
                      <a:pPr marL="0" marR="0">
                        <a:lnSpc>
                          <a:spcPct val="107000"/>
                        </a:lnSpc>
                        <a:spcAft>
                          <a:spcPts val="800"/>
                        </a:spcAft>
                      </a:pPr>
                      <a:r>
                        <a:rPr lang="en-US" sz="1000" kern="100" dirty="0">
                          <a:effectLst/>
                          <a:latin typeface="Lato Extended"/>
                        </a:rPr>
                        <a:t>User Acceptance Testing shall be based on Use Cases and any user stories and shall be run prior to System go-live.</a:t>
                      </a:r>
                      <a:endParaRPr lang="en-US" sz="1000" kern="100" dirty="0">
                        <a:effectLst/>
                        <a:latin typeface="Lato Extended"/>
                        <a:ea typeface="Aptos" panose="020B0004020202020204" pitchFamily="34" charset="0"/>
                        <a:cs typeface="Times New Roman" panose="02020603050405020304" pitchFamily="18" charset="0"/>
                      </a:endParaRPr>
                    </a:p>
                  </a:txBody>
                  <a:tcPr marL="27121" marR="27121" marT="0" marB="0"/>
                </a:tc>
                <a:extLst>
                  <a:ext uri="{0D108BD9-81ED-4DB2-BD59-A6C34878D82A}">
                    <a16:rowId xmlns:a16="http://schemas.microsoft.com/office/drawing/2014/main" val="3481723172"/>
                  </a:ext>
                </a:extLst>
              </a:tr>
            </a:tbl>
          </a:graphicData>
        </a:graphic>
      </p:graphicFrame>
    </p:spTree>
    <p:extLst>
      <p:ext uri="{BB962C8B-B14F-4D97-AF65-F5344CB8AC3E}">
        <p14:creationId xmlns:p14="http://schemas.microsoft.com/office/powerpoint/2010/main" val="3079606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A4CE4-0120-AFD8-5910-8D06A1F53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41BB9-6C10-3C74-1694-288DB094823F}"/>
              </a:ext>
            </a:extLst>
          </p:cNvPr>
          <p:cNvSpPr>
            <a:spLocks noGrp="1"/>
          </p:cNvSpPr>
          <p:nvPr>
            <p:ph type="title"/>
          </p:nvPr>
        </p:nvSpPr>
        <p:spPr>
          <a:xfrm>
            <a:off x="1241529" y="97909"/>
            <a:ext cx="9905998" cy="849861"/>
          </a:xfrm>
        </p:spPr>
        <p:txBody>
          <a:bodyPr/>
          <a:lstStyle/>
          <a:p>
            <a:r>
              <a:rPr lang="en-US" dirty="0">
                <a:solidFill>
                  <a:schemeClr val="bg2"/>
                </a:solidFill>
              </a:rPr>
              <a:t>Problem statement and requirements</a:t>
            </a:r>
          </a:p>
        </p:txBody>
      </p:sp>
      <p:sp>
        <p:nvSpPr>
          <p:cNvPr id="3" name="Content Placeholder 2">
            <a:extLst>
              <a:ext uri="{FF2B5EF4-FFF2-40B4-BE49-F238E27FC236}">
                <a16:creationId xmlns:a16="http://schemas.microsoft.com/office/drawing/2014/main" id="{90422094-F8B5-5B72-5228-90F08DFEECE7}"/>
              </a:ext>
            </a:extLst>
          </p:cNvPr>
          <p:cNvSpPr>
            <a:spLocks noGrp="1"/>
          </p:cNvSpPr>
          <p:nvPr>
            <p:ph idx="1"/>
          </p:nvPr>
        </p:nvSpPr>
        <p:spPr>
          <a:xfrm>
            <a:off x="1141412" y="974470"/>
            <a:ext cx="9905999" cy="5273929"/>
          </a:xfrm>
        </p:spPr>
        <p:txBody>
          <a:bodyPr/>
          <a:lstStyle/>
          <a:p>
            <a:pPr marL="0" indent="0">
              <a:buNone/>
            </a:pPr>
            <a:r>
              <a:rPr lang="en-US" sz="1800" b="1" dirty="0">
                <a:solidFill>
                  <a:schemeClr val="bg2"/>
                </a:solidFill>
                <a:latin typeface="Lato Extended"/>
              </a:rPr>
              <a:t>Non-Functional Requirements (Continued)</a:t>
            </a:r>
          </a:p>
          <a:p>
            <a:pPr marL="0" indent="0">
              <a:buNone/>
            </a:pPr>
            <a:r>
              <a:rPr lang="en-US" sz="1400" b="1" i="0" dirty="0">
                <a:solidFill>
                  <a:schemeClr val="bg2"/>
                </a:solidFill>
                <a:effectLst/>
                <a:latin typeface="Lato Extended"/>
              </a:rPr>
              <a:t>Other Requirements</a:t>
            </a:r>
          </a:p>
          <a:p>
            <a:pPr marL="0" indent="0">
              <a:buNone/>
            </a:pPr>
            <a:endParaRPr lang="en-US" sz="1800" b="1" i="0" dirty="0">
              <a:solidFill>
                <a:schemeClr val="bg2"/>
              </a:solidFill>
              <a:effectLst/>
              <a:latin typeface="Lato Extended"/>
            </a:endParaRPr>
          </a:p>
          <a:p>
            <a:pPr marL="0" indent="0">
              <a:buNone/>
            </a:pPr>
            <a:endParaRPr lang="en-US" sz="1800" b="1" i="0" dirty="0">
              <a:solidFill>
                <a:schemeClr val="bg2"/>
              </a:solidFill>
              <a:effectLst/>
              <a:latin typeface="Lato Extended"/>
            </a:endParaRPr>
          </a:p>
          <a:p>
            <a:pPr marL="0" indent="0">
              <a:buNone/>
            </a:pPr>
            <a:endParaRPr lang="en-US" dirty="0">
              <a:solidFill>
                <a:schemeClr val="bg2"/>
              </a:solidFill>
            </a:endParaRPr>
          </a:p>
        </p:txBody>
      </p:sp>
      <p:sp>
        <p:nvSpPr>
          <p:cNvPr id="4" name="Date Placeholder 3">
            <a:extLst>
              <a:ext uri="{FF2B5EF4-FFF2-40B4-BE49-F238E27FC236}">
                <a16:creationId xmlns:a16="http://schemas.microsoft.com/office/drawing/2014/main" id="{45BB9535-9FB1-2EF5-797C-D407FA6A8184}"/>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8E03D74D-7C9A-4CC9-1A71-F26BD2483D10}"/>
              </a:ext>
            </a:extLst>
          </p:cNvPr>
          <p:cNvSpPr>
            <a:spLocks noGrp="1"/>
          </p:cNvSpPr>
          <p:nvPr>
            <p:ph type="sldNum" sz="quarter" idx="12"/>
          </p:nvPr>
        </p:nvSpPr>
        <p:spPr/>
        <p:txBody>
          <a:bodyPr/>
          <a:lstStyle/>
          <a:p>
            <a:fld id="{549BC40B-6776-44D4-9072-604CA9E7E9E9}" type="slidenum">
              <a:rPr lang="en-US" smtClean="0"/>
              <a:t>12</a:t>
            </a:fld>
            <a:endParaRPr lang="en-US" dirty="0"/>
          </a:p>
        </p:txBody>
      </p:sp>
      <p:graphicFrame>
        <p:nvGraphicFramePr>
          <p:cNvPr id="6" name="Table 5">
            <a:extLst>
              <a:ext uri="{FF2B5EF4-FFF2-40B4-BE49-F238E27FC236}">
                <a16:creationId xmlns:a16="http://schemas.microsoft.com/office/drawing/2014/main" id="{F7B126FE-A7C6-2C10-0509-2633F00C91F4}"/>
              </a:ext>
            </a:extLst>
          </p:cNvPr>
          <p:cNvGraphicFramePr>
            <a:graphicFrameLocks noGrp="1"/>
          </p:cNvGraphicFramePr>
          <p:nvPr>
            <p:extLst>
              <p:ext uri="{D42A27DB-BD31-4B8C-83A1-F6EECF244321}">
                <p14:modId xmlns:p14="http://schemas.microsoft.com/office/powerpoint/2010/main" val="1753522888"/>
              </p:ext>
            </p:extLst>
          </p:nvPr>
        </p:nvGraphicFramePr>
        <p:xfrm>
          <a:off x="1241527" y="2030221"/>
          <a:ext cx="8958593" cy="1950467"/>
        </p:xfrm>
        <a:graphic>
          <a:graphicData uri="http://schemas.openxmlformats.org/drawingml/2006/table">
            <a:tbl>
              <a:tblPr firstRow="1" firstCol="1" bandRow="1">
                <a:tableStyleId>{FABFCF23-3B69-468F-B69F-88F6DE6A72F2}</a:tableStyleId>
              </a:tblPr>
              <a:tblGrid>
                <a:gridCol w="2412769">
                  <a:extLst>
                    <a:ext uri="{9D8B030D-6E8A-4147-A177-3AD203B41FA5}">
                      <a16:colId xmlns:a16="http://schemas.microsoft.com/office/drawing/2014/main" val="4292990172"/>
                    </a:ext>
                  </a:extLst>
                </a:gridCol>
                <a:gridCol w="6545824">
                  <a:extLst>
                    <a:ext uri="{9D8B030D-6E8A-4147-A177-3AD203B41FA5}">
                      <a16:colId xmlns:a16="http://schemas.microsoft.com/office/drawing/2014/main" val="1880135424"/>
                    </a:ext>
                  </a:extLst>
                </a:gridCol>
              </a:tblGrid>
              <a:tr h="236752">
                <a:tc>
                  <a:txBody>
                    <a:bodyPr/>
                    <a:lstStyle/>
                    <a:p>
                      <a:pPr marL="0" marR="0">
                        <a:lnSpc>
                          <a:spcPct val="107000"/>
                        </a:lnSpc>
                        <a:spcAft>
                          <a:spcPts val="800"/>
                        </a:spcAft>
                      </a:pPr>
                      <a:r>
                        <a:rPr lang="en-US" sz="1100" kern="100" dirty="0">
                          <a:effectLst/>
                          <a:latin typeface="Lato Extended"/>
                        </a:rPr>
                        <a:t>NFR Type</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kern="100" dirty="0">
                          <a:effectLst/>
                          <a:latin typeface="Lato Extended"/>
                        </a:rPr>
                        <a:t>NFR Description</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2193179"/>
                  </a:ext>
                </a:extLst>
              </a:tr>
              <a:tr h="492321">
                <a:tc>
                  <a:txBody>
                    <a:bodyPr/>
                    <a:lstStyle/>
                    <a:p>
                      <a:pPr marL="0" marR="0">
                        <a:lnSpc>
                          <a:spcPct val="107000"/>
                        </a:lnSpc>
                        <a:spcAft>
                          <a:spcPts val="800"/>
                        </a:spcAft>
                      </a:pPr>
                      <a:r>
                        <a:rPr lang="en-US" sz="1100" kern="100" dirty="0">
                          <a:effectLst/>
                          <a:latin typeface="Lato Extended"/>
                        </a:rPr>
                        <a:t>Availability</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kern="100" dirty="0">
                          <a:effectLst/>
                          <a:latin typeface="Lato Extended"/>
                        </a:rPr>
                        <a:t>The System shall maintain 99.9% availability between the hours of 7am EST and 11pm EST on weekdays and 99% availability otherwise (excluding scheduled maintenance windows)</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41363585"/>
                  </a:ext>
                </a:extLst>
              </a:tr>
              <a:tr h="236752">
                <a:tc>
                  <a:txBody>
                    <a:bodyPr/>
                    <a:lstStyle/>
                    <a:p>
                      <a:pPr marL="0" marR="0">
                        <a:lnSpc>
                          <a:spcPct val="107000"/>
                        </a:lnSpc>
                        <a:spcAft>
                          <a:spcPts val="800"/>
                        </a:spcAft>
                      </a:pPr>
                      <a:r>
                        <a:rPr lang="en-US" sz="1100" kern="100" dirty="0">
                          <a:effectLst/>
                          <a:latin typeface="Lato Extended"/>
                        </a:rPr>
                        <a:t>Recovery Time Objective (RTO)</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kern="100">
                          <a:effectLst/>
                          <a:latin typeface="Lato Extended"/>
                        </a:rPr>
                        <a:t>4 Hours (System is considered mission critical by Management)</a:t>
                      </a:r>
                      <a:endParaRPr lang="en-US" sz="1100" kern="10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1307032"/>
                  </a:ext>
                </a:extLst>
              </a:tr>
              <a:tr h="492321">
                <a:tc>
                  <a:txBody>
                    <a:bodyPr/>
                    <a:lstStyle/>
                    <a:p>
                      <a:pPr marL="0" marR="0">
                        <a:lnSpc>
                          <a:spcPct val="107000"/>
                        </a:lnSpc>
                        <a:spcAft>
                          <a:spcPts val="800"/>
                        </a:spcAft>
                      </a:pPr>
                      <a:r>
                        <a:rPr lang="en-US" sz="1100" kern="100" dirty="0">
                          <a:effectLst/>
                          <a:latin typeface="Lato Extended"/>
                        </a:rPr>
                        <a:t>Recovery Point Objective (RPO)</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kern="100" dirty="0">
                          <a:effectLst/>
                          <a:latin typeface="Lato Extended"/>
                        </a:rPr>
                        <a:t>30 Minutes (Due to the transactional nature of the business, any data loss of greater than 30 minutes is deemed unacceptable by Management)</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3982359"/>
                  </a:ext>
                </a:extLst>
              </a:tr>
              <a:tr h="492321">
                <a:tc>
                  <a:txBody>
                    <a:bodyPr/>
                    <a:lstStyle/>
                    <a:p>
                      <a:pPr marL="0" marR="0">
                        <a:lnSpc>
                          <a:spcPct val="107000"/>
                        </a:lnSpc>
                        <a:spcAft>
                          <a:spcPts val="800"/>
                        </a:spcAft>
                      </a:pPr>
                      <a:r>
                        <a:rPr lang="en-US" sz="1100" kern="100">
                          <a:effectLst/>
                          <a:latin typeface="Lato Extended"/>
                        </a:rPr>
                        <a:t>Data Retention</a:t>
                      </a:r>
                      <a:endParaRPr lang="en-US" sz="1100" kern="100">
                        <a:effectLst/>
                        <a:latin typeface="Lato Extended"/>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100" kern="100" dirty="0">
                          <a:effectLst/>
                          <a:latin typeface="Lato Extended"/>
                        </a:rPr>
                        <a:t>All data must be retained for a minimum of seven years in accordance with the Company’s data retention standards</a:t>
                      </a:r>
                      <a:endParaRPr lang="en-US" sz="1100" kern="100" dirty="0">
                        <a:effectLst/>
                        <a:latin typeface="Lato Extended"/>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4432295"/>
                  </a:ext>
                </a:extLst>
              </a:tr>
            </a:tbl>
          </a:graphicData>
        </a:graphic>
      </p:graphicFrame>
    </p:spTree>
    <p:extLst>
      <p:ext uri="{BB962C8B-B14F-4D97-AF65-F5344CB8AC3E}">
        <p14:creationId xmlns:p14="http://schemas.microsoft.com/office/powerpoint/2010/main" val="2589934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B3BE-1952-24C8-1569-6E5B9C78555A}"/>
            </a:ext>
          </a:extLst>
        </p:cNvPr>
        <p:cNvGrpSpPr/>
        <p:nvPr/>
      </p:nvGrpSpPr>
      <p:grpSpPr>
        <a:xfrm>
          <a:off x="0" y="0"/>
          <a:ext cx="0" cy="0"/>
          <a:chOff x="0" y="0"/>
          <a:chExt cx="0" cy="0"/>
        </a:xfrm>
      </p:grpSpPr>
      <p:pic>
        <p:nvPicPr>
          <p:cNvPr id="18" name="Picture 17" descr="A black screen with white text&#10;&#10;AI-generated content may be incorrect.">
            <a:extLst>
              <a:ext uri="{FF2B5EF4-FFF2-40B4-BE49-F238E27FC236}">
                <a16:creationId xmlns:a16="http://schemas.microsoft.com/office/drawing/2014/main" id="{89AEB0E5-C651-004D-41D0-A3E8A3171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4051" y="329184"/>
            <a:ext cx="7230262" cy="6199632"/>
          </a:xfrm>
          <a:prstGeom prst="rect">
            <a:avLst/>
          </a:prstGeom>
        </p:spPr>
      </p:pic>
      <p:sp>
        <p:nvSpPr>
          <p:cNvPr id="2" name="Title 1">
            <a:extLst>
              <a:ext uri="{FF2B5EF4-FFF2-40B4-BE49-F238E27FC236}">
                <a16:creationId xmlns:a16="http://schemas.microsoft.com/office/drawing/2014/main" id="{C1EFD330-CE7B-8279-42BE-CDB06041C20E}"/>
              </a:ext>
            </a:extLst>
          </p:cNvPr>
          <p:cNvSpPr>
            <a:spLocks noGrp="1"/>
          </p:cNvSpPr>
          <p:nvPr>
            <p:ph type="title"/>
          </p:nvPr>
        </p:nvSpPr>
        <p:spPr>
          <a:xfrm>
            <a:off x="281423" y="1159988"/>
            <a:ext cx="9905998" cy="849861"/>
          </a:xfrm>
        </p:spPr>
        <p:txBody>
          <a:bodyPr>
            <a:normAutofit fontScale="90000"/>
          </a:bodyPr>
          <a:lstStyle/>
          <a:p>
            <a:r>
              <a:rPr lang="en-US" dirty="0">
                <a:solidFill>
                  <a:schemeClr val="bg2"/>
                </a:solidFill>
              </a:rPr>
              <a:t>Uml System</a:t>
            </a:r>
            <a:br>
              <a:rPr lang="en-US" dirty="0">
                <a:solidFill>
                  <a:schemeClr val="bg2"/>
                </a:solidFill>
              </a:rPr>
            </a:br>
            <a:r>
              <a:rPr lang="en-US" dirty="0">
                <a:solidFill>
                  <a:schemeClr val="bg2"/>
                </a:solidFill>
              </a:rPr>
              <a:t>Sequence</a:t>
            </a:r>
            <a:br>
              <a:rPr lang="en-US" dirty="0">
                <a:solidFill>
                  <a:schemeClr val="bg2"/>
                </a:solidFill>
              </a:rPr>
            </a:br>
            <a:r>
              <a:rPr lang="en-US" dirty="0">
                <a:solidFill>
                  <a:schemeClr val="bg2"/>
                </a:solidFill>
              </a:rPr>
              <a:t>Diagrams</a:t>
            </a:r>
            <a:br>
              <a:rPr lang="en-US" dirty="0">
                <a:solidFill>
                  <a:schemeClr val="bg2"/>
                </a:solidFill>
              </a:rPr>
            </a:br>
            <a:br>
              <a:rPr lang="en-US" dirty="0">
                <a:solidFill>
                  <a:schemeClr val="bg2"/>
                </a:solidFill>
              </a:rPr>
            </a:br>
            <a:r>
              <a:rPr lang="en-US" sz="2700" dirty="0">
                <a:solidFill>
                  <a:schemeClr val="accent5"/>
                </a:solidFill>
              </a:rPr>
              <a:t>analyze</a:t>
            </a:r>
            <a:br>
              <a:rPr lang="en-US" sz="2700" dirty="0">
                <a:solidFill>
                  <a:schemeClr val="accent5"/>
                </a:solidFill>
              </a:rPr>
            </a:br>
            <a:r>
              <a:rPr lang="en-US" sz="2700" dirty="0">
                <a:solidFill>
                  <a:schemeClr val="accent5"/>
                </a:solidFill>
              </a:rPr>
              <a:t>portfolio</a:t>
            </a:r>
            <a:br>
              <a:rPr lang="en-US" sz="2700" dirty="0">
                <a:solidFill>
                  <a:schemeClr val="accent5"/>
                </a:solidFill>
              </a:rPr>
            </a:br>
            <a:r>
              <a:rPr lang="en-US" sz="2700" dirty="0">
                <a:solidFill>
                  <a:schemeClr val="accent5"/>
                </a:solidFill>
              </a:rPr>
              <a:t>metrics</a:t>
            </a:r>
            <a:endParaRPr lang="en-US" dirty="0">
              <a:solidFill>
                <a:schemeClr val="accent5"/>
              </a:solidFill>
            </a:endParaRPr>
          </a:p>
        </p:txBody>
      </p:sp>
      <p:sp>
        <p:nvSpPr>
          <p:cNvPr id="5" name="Slide Number Placeholder 4">
            <a:extLst>
              <a:ext uri="{FF2B5EF4-FFF2-40B4-BE49-F238E27FC236}">
                <a16:creationId xmlns:a16="http://schemas.microsoft.com/office/drawing/2014/main" id="{FD31DF81-0052-4F39-396F-C27C0D5849A2}"/>
              </a:ext>
            </a:extLst>
          </p:cNvPr>
          <p:cNvSpPr>
            <a:spLocks noGrp="1"/>
          </p:cNvSpPr>
          <p:nvPr>
            <p:ph type="sldNum" sz="quarter" idx="12"/>
          </p:nvPr>
        </p:nvSpPr>
        <p:spPr/>
        <p:txBody>
          <a:bodyPr/>
          <a:lstStyle/>
          <a:p>
            <a:fld id="{549BC40B-6776-44D4-9072-604CA9E7E9E9}" type="slidenum">
              <a:rPr lang="en-US" smtClean="0"/>
              <a:t>13</a:t>
            </a:fld>
            <a:endParaRPr lang="en-US" dirty="0"/>
          </a:p>
        </p:txBody>
      </p:sp>
    </p:spTree>
    <p:extLst>
      <p:ext uri="{BB962C8B-B14F-4D97-AF65-F5344CB8AC3E}">
        <p14:creationId xmlns:p14="http://schemas.microsoft.com/office/powerpoint/2010/main" val="3104459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2C994-81DD-593F-4A55-0685BCECB823}"/>
            </a:ext>
          </a:extLst>
        </p:cNvPr>
        <p:cNvGrpSpPr/>
        <p:nvPr/>
      </p:nvGrpSpPr>
      <p:grpSpPr>
        <a:xfrm>
          <a:off x="0" y="0"/>
          <a:ext cx="0" cy="0"/>
          <a:chOff x="0" y="0"/>
          <a:chExt cx="0" cy="0"/>
        </a:xfrm>
      </p:grpSpPr>
      <p:pic>
        <p:nvPicPr>
          <p:cNvPr id="15" name="Picture 14" descr="A black screen with white text&#10;&#10;AI-generated content may be incorrect.">
            <a:extLst>
              <a:ext uri="{FF2B5EF4-FFF2-40B4-BE49-F238E27FC236}">
                <a16:creationId xmlns:a16="http://schemas.microsoft.com/office/drawing/2014/main" id="{12529FF5-07C7-B408-C1C8-52EC01D2F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059" y="304797"/>
            <a:ext cx="6229797" cy="6245352"/>
          </a:xfrm>
          <a:prstGeom prst="rect">
            <a:avLst/>
          </a:prstGeom>
        </p:spPr>
      </p:pic>
      <p:sp>
        <p:nvSpPr>
          <p:cNvPr id="2" name="Title 1">
            <a:extLst>
              <a:ext uri="{FF2B5EF4-FFF2-40B4-BE49-F238E27FC236}">
                <a16:creationId xmlns:a16="http://schemas.microsoft.com/office/drawing/2014/main" id="{AB135DF6-779F-D331-7197-F92924601005}"/>
              </a:ext>
            </a:extLst>
          </p:cNvPr>
          <p:cNvSpPr>
            <a:spLocks noGrp="1"/>
          </p:cNvSpPr>
          <p:nvPr>
            <p:ph type="title"/>
          </p:nvPr>
        </p:nvSpPr>
        <p:spPr>
          <a:xfrm>
            <a:off x="281423" y="1153638"/>
            <a:ext cx="9905998" cy="849861"/>
          </a:xfrm>
        </p:spPr>
        <p:txBody>
          <a:bodyPr>
            <a:normAutofit fontScale="90000"/>
          </a:bodyPr>
          <a:lstStyle/>
          <a:p>
            <a:r>
              <a:rPr lang="en-US" dirty="0">
                <a:solidFill>
                  <a:schemeClr val="bg2"/>
                </a:solidFill>
              </a:rPr>
              <a:t>Uml System</a:t>
            </a:r>
            <a:br>
              <a:rPr lang="en-US" dirty="0">
                <a:solidFill>
                  <a:schemeClr val="bg2"/>
                </a:solidFill>
              </a:rPr>
            </a:br>
            <a:r>
              <a:rPr lang="en-US" dirty="0">
                <a:solidFill>
                  <a:schemeClr val="bg2"/>
                </a:solidFill>
              </a:rPr>
              <a:t>Sequence</a:t>
            </a:r>
            <a:br>
              <a:rPr lang="en-US" dirty="0">
                <a:solidFill>
                  <a:schemeClr val="bg2"/>
                </a:solidFill>
              </a:rPr>
            </a:br>
            <a:r>
              <a:rPr lang="en-US" dirty="0">
                <a:solidFill>
                  <a:schemeClr val="bg2"/>
                </a:solidFill>
              </a:rPr>
              <a:t>Diagrams</a:t>
            </a:r>
            <a:br>
              <a:rPr lang="en-US" dirty="0">
                <a:solidFill>
                  <a:schemeClr val="bg2"/>
                </a:solidFill>
              </a:rPr>
            </a:br>
            <a:br>
              <a:rPr lang="en-US" dirty="0">
                <a:solidFill>
                  <a:schemeClr val="bg2"/>
                </a:solidFill>
              </a:rPr>
            </a:br>
            <a:r>
              <a:rPr lang="en-US" sz="2700" dirty="0">
                <a:solidFill>
                  <a:schemeClr val="accent5"/>
                </a:solidFill>
              </a:rPr>
              <a:t>generate</a:t>
            </a:r>
            <a:br>
              <a:rPr lang="en-US" sz="2700" dirty="0">
                <a:solidFill>
                  <a:schemeClr val="accent5"/>
                </a:solidFill>
              </a:rPr>
            </a:br>
            <a:r>
              <a:rPr lang="en-US" sz="2700" dirty="0">
                <a:solidFill>
                  <a:schemeClr val="accent5"/>
                </a:solidFill>
              </a:rPr>
              <a:t>customer</a:t>
            </a:r>
            <a:br>
              <a:rPr lang="en-US" sz="2700" dirty="0">
                <a:solidFill>
                  <a:schemeClr val="accent5"/>
                </a:solidFill>
              </a:rPr>
            </a:br>
            <a:r>
              <a:rPr lang="en-US" sz="2700" dirty="0">
                <a:solidFill>
                  <a:schemeClr val="accent5"/>
                </a:solidFill>
              </a:rPr>
              <a:t>invoices</a:t>
            </a:r>
            <a:endParaRPr lang="en-US" dirty="0">
              <a:solidFill>
                <a:schemeClr val="accent5"/>
              </a:solidFill>
            </a:endParaRPr>
          </a:p>
        </p:txBody>
      </p:sp>
      <p:sp>
        <p:nvSpPr>
          <p:cNvPr id="4" name="Date Placeholder 3">
            <a:extLst>
              <a:ext uri="{FF2B5EF4-FFF2-40B4-BE49-F238E27FC236}">
                <a16:creationId xmlns:a16="http://schemas.microsoft.com/office/drawing/2014/main" id="{BDF43A17-025A-A3E1-FF7E-DA4517E9441F}"/>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FEAFB5EB-6319-9B9E-D03A-E05901B8D3E7}"/>
              </a:ext>
            </a:extLst>
          </p:cNvPr>
          <p:cNvSpPr>
            <a:spLocks noGrp="1"/>
          </p:cNvSpPr>
          <p:nvPr>
            <p:ph type="sldNum" sz="quarter" idx="12"/>
          </p:nvPr>
        </p:nvSpPr>
        <p:spPr/>
        <p:txBody>
          <a:bodyPr/>
          <a:lstStyle/>
          <a:p>
            <a:fld id="{549BC40B-6776-44D4-9072-604CA9E7E9E9}" type="slidenum">
              <a:rPr lang="en-US" smtClean="0"/>
              <a:t>14</a:t>
            </a:fld>
            <a:endParaRPr lang="en-US" dirty="0"/>
          </a:p>
        </p:txBody>
      </p:sp>
    </p:spTree>
    <p:extLst>
      <p:ext uri="{BB962C8B-B14F-4D97-AF65-F5344CB8AC3E}">
        <p14:creationId xmlns:p14="http://schemas.microsoft.com/office/powerpoint/2010/main" val="234191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31DE6-B3B3-47E7-8C1B-3E893AEEA796}"/>
            </a:ext>
          </a:extLst>
        </p:cNvPr>
        <p:cNvGrpSpPr/>
        <p:nvPr/>
      </p:nvGrpSpPr>
      <p:grpSpPr>
        <a:xfrm>
          <a:off x="0" y="0"/>
          <a:ext cx="0" cy="0"/>
          <a:chOff x="0" y="0"/>
          <a:chExt cx="0" cy="0"/>
        </a:xfrm>
      </p:grpSpPr>
      <p:pic>
        <p:nvPicPr>
          <p:cNvPr id="15" name="Picture 14" descr="A black and white screen with white text&#10;&#10;AI-generated content may be incorrect.">
            <a:extLst>
              <a:ext uri="{FF2B5EF4-FFF2-40B4-BE49-F238E27FC236}">
                <a16:creationId xmlns:a16="http://schemas.microsoft.com/office/drawing/2014/main" id="{9131FD5D-1F39-4174-D6F7-6420BB8E6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028" y="436200"/>
            <a:ext cx="6917722" cy="5513832"/>
          </a:xfrm>
          <a:prstGeom prst="rect">
            <a:avLst/>
          </a:prstGeom>
        </p:spPr>
      </p:pic>
      <p:sp>
        <p:nvSpPr>
          <p:cNvPr id="2" name="Title 1">
            <a:extLst>
              <a:ext uri="{FF2B5EF4-FFF2-40B4-BE49-F238E27FC236}">
                <a16:creationId xmlns:a16="http://schemas.microsoft.com/office/drawing/2014/main" id="{E6ECD009-AD11-FD09-00D6-8670A22D3FE7}"/>
              </a:ext>
            </a:extLst>
          </p:cNvPr>
          <p:cNvSpPr>
            <a:spLocks noGrp="1"/>
          </p:cNvSpPr>
          <p:nvPr>
            <p:ph type="title"/>
          </p:nvPr>
        </p:nvSpPr>
        <p:spPr>
          <a:xfrm>
            <a:off x="284049" y="1147288"/>
            <a:ext cx="9905998" cy="849861"/>
          </a:xfrm>
        </p:spPr>
        <p:txBody>
          <a:bodyPr>
            <a:normAutofit fontScale="90000"/>
          </a:bodyPr>
          <a:lstStyle/>
          <a:p>
            <a:r>
              <a:rPr lang="en-US" dirty="0">
                <a:solidFill>
                  <a:schemeClr val="bg2"/>
                </a:solidFill>
              </a:rPr>
              <a:t>Uml System</a:t>
            </a:r>
            <a:br>
              <a:rPr lang="en-US" dirty="0">
                <a:solidFill>
                  <a:schemeClr val="bg2"/>
                </a:solidFill>
              </a:rPr>
            </a:br>
            <a:r>
              <a:rPr lang="en-US" dirty="0">
                <a:solidFill>
                  <a:schemeClr val="bg2"/>
                </a:solidFill>
              </a:rPr>
              <a:t>Sequence</a:t>
            </a:r>
            <a:br>
              <a:rPr lang="en-US" dirty="0">
                <a:solidFill>
                  <a:schemeClr val="bg2"/>
                </a:solidFill>
              </a:rPr>
            </a:br>
            <a:r>
              <a:rPr lang="en-US" dirty="0">
                <a:solidFill>
                  <a:schemeClr val="bg2"/>
                </a:solidFill>
              </a:rPr>
              <a:t>Diagrams</a:t>
            </a:r>
            <a:br>
              <a:rPr lang="en-US" dirty="0">
                <a:solidFill>
                  <a:schemeClr val="bg2"/>
                </a:solidFill>
              </a:rPr>
            </a:br>
            <a:br>
              <a:rPr lang="en-US" dirty="0">
                <a:solidFill>
                  <a:schemeClr val="bg2"/>
                </a:solidFill>
              </a:rPr>
            </a:br>
            <a:r>
              <a:rPr lang="en-US" sz="2700" dirty="0">
                <a:solidFill>
                  <a:schemeClr val="accent5"/>
                </a:solidFill>
              </a:rPr>
              <a:t>Enter</a:t>
            </a:r>
            <a:br>
              <a:rPr lang="en-US" sz="2700" dirty="0">
                <a:solidFill>
                  <a:schemeClr val="accent5"/>
                </a:solidFill>
              </a:rPr>
            </a:br>
            <a:r>
              <a:rPr lang="en-US" sz="2700" dirty="0">
                <a:solidFill>
                  <a:schemeClr val="accent5"/>
                </a:solidFill>
              </a:rPr>
              <a:t>Loan</a:t>
            </a:r>
            <a:br>
              <a:rPr lang="en-US" sz="2700" dirty="0">
                <a:solidFill>
                  <a:schemeClr val="accent5"/>
                </a:solidFill>
              </a:rPr>
            </a:br>
            <a:r>
              <a:rPr lang="en-US" sz="2700" dirty="0">
                <a:solidFill>
                  <a:schemeClr val="accent5"/>
                </a:solidFill>
              </a:rPr>
              <a:t>Details</a:t>
            </a:r>
            <a:endParaRPr lang="en-US" dirty="0">
              <a:solidFill>
                <a:schemeClr val="accent5"/>
              </a:solidFill>
            </a:endParaRPr>
          </a:p>
        </p:txBody>
      </p:sp>
      <p:sp>
        <p:nvSpPr>
          <p:cNvPr id="4" name="Date Placeholder 3">
            <a:extLst>
              <a:ext uri="{FF2B5EF4-FFF2-40B4-BE49-F238E27FC236}">
                <a16:creationId xmlns:a16="http://schemas.microsoft.com/office/drawing/2014/main" id="{727978BE-6E76-4FB6-B739-3D41E786DA3E}"/>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69347C11-46CA-CBFB-6D33-CCF91F567511}"/>
              </a:ext>
            </a:extLst>
          </p:cNvPr>
          <p:cNvSpPr>
            <a:spLocks noGrp="1"/>
          </p:cNvSpPr>
          <p:nvPr>
            <p:ph type="sldNum" sz="quarter" idx="12"/>
          </p:nvPr>
        </p:nvSpPr>
        <p:spPr/>
        <p:txBody>
          <a:bodyPr/>
          <a:lstStyle/>
          <a:p>
            <a:fld id="{549BC40B-6776-44D4-9072-604CA9E7E9E9}" type="slidenum">
              <a:rPr lang="en-US" smtClean="0"/>
              <a:t>15</a:t>
            </a:fld>
            <a:endParaRPr lang="en-US" dirty="0"/>
          </a:p>
        </p:txBody>
      </p:sp>
    </p:spTree>
    <p:extLst>
      <p:ext uri="{BB962C8B-B14F-4D97-AF65-F5344CB8AC3E}">
        <p14:creationId xmlns:p14="http://schemas.microsoft.com/office/powerpoint/2010/main" val="1039295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1F384-E68E-8DEF-0AFA-9BEAEF085C53}"/>
            </a:ext>
          </a:extLst>
        </p:cNvPr>
        <p:cNvGrpSpPr/>
        <p:nvPr/>
      </p:nvGrpSpPr>
      <p:grpSpPr>
        <a:xfrm>
          <a:off x="0" y="0"/>
          <a:ext cx="0" cy="0"/>
          <a:chOff x="0" y="0"/>
          <a:chExt cx="0" cy="0"/>
        </a:xfrm>
      </p:grpSpPr>
      <p:pic>
        <p:nvPicPr>
          <p:cNvPr id="13" name="Picture 12" descr="A screenshot of a computer screen&#10;&#10;AI-generated content may be incorrect.">
            <a:extLst>
              <a:ext uri="{FF2B5EF4-FFF2-40B4-BE49-F238E27FC236}">
                <a16:creationId xmlns:a16="http://schemas.microsoft.com/office/drawing/2014/main" id="{AD495743-26C3-D5AF-BD55-258DFB292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914" y="213238"/>
            <a:ext cx="7856965" cy="6327648"/>
          </a:xfrm>
          <a:prstGeom prst="rect">
            <a:avLst/>
          </a:prstGeom>
        </p:spPr>
      </p:pic>
      <p:sp>
        <p:nvSpPr>
          <p:cNvPr id="2" name="Title 1">
            <a:extLst>
              <a:ext uri="{FF2B5EF4-FFF2-40B4-BE49-F238E27FC236}">
                <a16:creationId xmlns:a16="http://schemas.microsoft.com/office/drawing/2014/main" id="{EE754446-857E-33D3-DA94-BC3615CA7B85}"/>
              </a:ext>
            </a:extLst>
          </p:cNvPr>
          <p:cNvSpPr>
            <a:spLocks noGrp="1"/>
          </p:cNvSpPr>
          <p:nvPr>
            <p:ph type="title"/>
          </p:nvPr>
        </p:nvSpPr>
        <p:spPr>
          <a:xfrm>
            <a:off x="289349" y="1143946"/>
            <a:ext cx="9905998" cy="849861"/>
          </a:xfrm>
        </p:spPr>
        <p:txBody>
          <a:bodyPr>
            <a:normAutofit fontScale="90000"/>
          </a:bodyPr>
          <a:lstStyle/>
          <a:p>
            <a:r>
              <a:rPr lang="en-US" dirty="0">
                <a:solidFill>
                  <a:schemeClr val="bg2"/>
                </a:solidFill>
              </a:rPr>
              <a:t>Uml System</a:t>
            </a:r>
            <a:br>
              <a:rPr lang="en-US" dirty="0">
                <a:solidFill>
                  <a:schemeClr val="bg2"/>
                </a:solidFill>
              </a:rPr>
            </a:br>
            <a:r>
              <a:rPr lang="en-US" dirty="0">
                <a:solidFill>
                  <a:schemeClr val="bg2"/>
                </a:solidFill>
              </a:rPr>
              <a:t>Sequence</a:t>
            </a:r>
            <a:br>
              <a:rPr lang="en-US" dirty="0">
                <a:solidFill>
                  <a:schemeClr val="bg2"/>
                </a:solidFill>
              </a:rPr>
            </a:br>
            <a:r>
              <a:rPr lang="en-US" dirty="0">
                <a:solidFill>
                  <a:schemeClr val="bg2"/>
                </a:solidFill>
              </a:rPr>
              <a:t>Diagrams</a:t>
            </a:r>
            <a:br>
              <a:rPr lang="en-US" dirty="0">
                <a:solidFill>
                  <a:schemeClr val="bg2"/>
                </a:solidFill>
              </a:rPr>
            </a:br>
            <a:br>
              <a:rPr lang="en-US" dirty="0">
                <a:solidFill>
                  <a:schemeClr val="bg2"/>
                </a:solidFill>
              </a:rPr>
            </a:br>
            <a:r>
              <a:rPr lang="en-US" sz="2700" dirty="0">
                <a:solidFill>
                  <a:schemeClr val="accent5"/>
                </a:solidFill>
              </a:rPr>
              <a:t>Perform</a:t>
            </a:r>
            <a:br>
              <a:rPr lang="en-US" sz="2700" dirty="0">
                <a:solidFill>
                  <a:schemeClr val="accent5"/>
                </a:solidFill>
              </a:rPr>
            </a:br>
            <a:r>
              <a:rPr lang="en-US" sz="2700" dirty="0">
                <a:solidFill>
                  <a:schemeClr val="accent5"/>
                </a:solidFill>
              </a:rPr>
              <a:t>Accounting</a:t>
            </a:r>
            <a:br>
              <a:rPr lang="en-US" sz="2700" dirty="0">
                <a:solidFill>
                  <a:schemeClr val="accent5"/>
                </a:solidFill>
              </a:rPr>
            </a:br>
            <a:r>
              <a:rPr lang="en-US" sz="2700" dirty="0">
                <a:solidFill>
                  <a:schemeClr val="accent5"/>
                </a:solidFill>
              </a:rPr>
              <a:t>procedures</a:t>
            </a:r>
            <a:endParaRPr lang="en-US" dirty="0">
              <a:solidFill>
                <a:schemeClr val="accent5"/>
              </a:solidFill>
            </a:endParaRPr>
          </a:p>
        </p:txBody>
      </p:sp>
      <p:sp>
        <p:nvSpPr>
          <p:cNvPr id="4" name="Date Placeholder 3">
            <a:extLst>
              <a:ext uri="{FF2B5EF4-FFF2-40B4-BE49-F238E27FC236}">
                <a16:creationId xmlns:a16="http://schemas.microsoft.com/office/drawing/2014/main" id="{E07E7F39-2B5C-2441-D191-6F72C6AFCDB3}"/>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E0305610-1E9A-A950-BCA5-5C44C279E06C}"/>
              </a:ext>
            </a:extLst>
          </p:cNvPr>
          <p:cNvSpPr>
            <a:spLocks noGrp="1"/>
          </p:cNvSpPr>
          <p:nvPr>
            <p:ph type="sldNum" sz="quarter" idx="12"/>
          </p:nvPr>
        </p:nvSpPr>
        <p:spPr/>
        <p:txBody>
          <a:bodyPr/>
          <a:lstStyle/>
          <a:p>
            <a:fld id="{549BC40B-6776-44D4-9072-604CA9E7E9E9}" type="slidenum">
              <a:rPr lang="en-US" smtClean="0"/>
              <a:t>16</a:t>
            </a:fld>
            <a:endParaRPr lang="en-US" dirty="0"/>
          </a:p>
        </p:txBody>
      </p:sp>
    </p:spTree>
    <p:extLst>
      <p:ext uri="{BB962C8B-B14F-4D97-AF65-F5344CB8AC3E}">
        <p14:creationId xmlns:p14="http://schemas.microsoft.com/office/powerpoint/2010/main" val="2251458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68B60-3F1D-ED74-E47E-86E3913FC181}"/>
            </a:ext>
          </a:extLst>
        </p:cNvPr>
        <p:cNvGrpSpPr/>
        <p:nvPr/>
      </p:nvGrpSpPr>
      <p:grpSpPr>
        <a:xfrm>
          <a:off x="0" y="0"/>
          <a:ext cx="0" cy="0"/>
          <a:chOff x="0" y="0"/>
          <a:chExt cx="0" cy="0"/>
        </a:xfrm>
      </p:grpSpPr>
      <p:pic>
        <p:nvPicPr>
          <p:cNvPr id="16" name="Picture 15" descr="A black screen with white text&#10;&#10;AI-generated content may be incorrect.">
            <a:extLst>
              <a:ext uri="{FF2B5EF4-FFF2-40B4-BE49-F238E27FC236}">
                <a16:creationId xmlns:a16="http://schemas.microsoft.com/office/drawing/2014/main" id="{0D3ED915-6686-765C-0AF5-CB1DC8657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794" y="429346"/>
            <a:ext cx="7799832" cy="6144768"/>
          </a:xfrm>
          <a:prstGeom prst="rect">
            <a:avLst/>
          </a:prstGeom>
        </p:spPr>
      </p:pic>
      <p:sp>
        <p:nvSpPr>
          <p:cNvPr id="2" name="Title 1">
            <a:extLst>
              <a:ext uri="{FF2B5EF4-FFF2-40B4-BE49-F238E27FC236}">
                <a16:creationId xmlns:a16="http://schemas.microsoft.com/office/drawing/2014/main" id="{F7CAE1AB-185C-768B-2F21-473C31EC3081}"/>
              </a:ext>
            </a:extLst>
          </p:cNvPr>
          <p:cNvSpPr>
            <a:spLocks noGrp="1"/>
          </p:cNvSpPr>
          <p:nvPr>
            <p:ph type="title"/>
          </p:nvPr>
        </p:nvSpPr>
        <p:spPr>
          <a:xfrm>
            <a:off x="281423" y="1150286"/>
            <a:ext cx="9905998" cy="849861"/>
          </a:xfrm>
        </p:spPr>
        <p:txBody>
          <a:bodyPr>
            <a:normAutofit fontScale="90000"/>
          </a:bodyPr>
          <a:lstStyle/>
          <a:p>
            <a:r>
              <a:rPr lang="en-US" dirty="0">
                <a:solidFill>
                  <a:schemeClr val="bg2"/>
                </a:solidFill>
              </a:rPr>
              <a:t>Uml System</a:t>
            </a:r>
            <a:br>
              <a:rPr lang="en-US" dirty="0">
                <a:solidFill>
                  <a:schemeClr val="bg2"/>
                </a:solidFill>
              </a:rPr>
            </a:br>
            <a:r>
              <a:rPr lang="en-US" dirty="0">
                <a:solidFill>
                  <a:schemeClr val="bg2"/>
                </a:solidFill>
              </a:rPr>
              <a:t>Sequence</a:t>
            </a:r>
            <a:br>
              <a:rPr lang="en-US" dirty="0">
                <a:solidFill>
                  <a:schemeClr val="bg2"/>
                </a:solidFill>
              </a:rPr>
            </a:br>
            <a:r>
              <a:rPr lang="en-US" dirty="0">
                <a:solidFill>
                  <a:schemeClr val="bg2"/>
                </a:solidFill>
              </a:rPr>
              <a:t>Diagrams</a:t>
            </a:r>
            <a:br>
              <a:rPr lang="en-US" dirty="0">
                <a:solidFill>
                  <a:schemeClr val="bg2"/>
                </a:solidFill>
              </a:rPr>
            </a:br>
            <a:br>
              <a:rPr lang="en-US" dirty="0">
                <a:solidFill>
                  <a:schemeClr val="bg2"/>
                </a:solidFill>
              </a:rPr>
            </a:br>
            <a:r>
              <a:rPr lang="en-US" sz="2700" dirty="0">
                <a:solidFill>
                  <a:schemeClr val="accent5"/>
                </a:solidFill>
              </a:rPr>
              <a:t>Generate</a:t>
            </a:r>
            <a:br>
              <a:rPr lang="en-US" sz="2700" dirty="0">
                <a:solidFill>
                  <a:schemeClr val="accent5"/>
                </a:solidFill>
              </a:rPr>
            </a:br>
            <a:r>
              <a:rPr lang="en-US" sz="2700" dirty="0">
                <a:solidFill>
                  <a:schemeClr val="accent5"/>
                </a:solidFill>
              </a:rPr>
              <a:t>Cash Flow</a:t>
            </a:r>
            <a:br>
              <a:rPr lang="en-US" sz="2700" dirty="0">
                <a:solidFill>
                  <a:schemeClr val="accent5"/>
                </a:solidFill>
              </a:rPr>
            </a:br>
            <a:r>
              <a:rPr lang="en-US" sz="2700" dirty="0">
                <a:solidFill>
                  <a:schemeClr val="accent5"/>
                </a:solidFill>
              </a:rPr>
              <a:t>Data</a:t>
            </a:r>
            <a:endParaRPr lang="en-US" dirty="0">
              <a:solidFill>
                <a:schemeClr val="accent5"/>
              </a:solidFill>
            </a:endParaRPr>
          </a:p>
        </p:txBody>
      </p:sp>
      <p:sp>
        <p:nvSpPr>
          <p:cNvPr id="4" name="Date Placeholder 3">
            <a:extLst>
              <a:ext uri="{FF2B5EF4-FFF2-40B4-BE49-F238E27FC236}">
                <a16:creationId xmlns:a16="http://schemas.microsoft.com/office/drawing/2014/main" id="{BAB5C2D7-BA6C-C0BC-0E83-1561ADA4DBD9}"/>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6BAF91DE-9355-C70E-A4F7-E9E22CEB1A5A}"/>
              </a:ext>
            </a:extLst>
          </p:cNvPr>
          <p:cNvSpPr>
            <a:spLocks noGrp="1"/>
          </p:cNvSpPr>
          <p:nvPr>
            <p:ph type="sldNum" sz="quarter" idx="12"/>
          </p:nvPr>
        </p:nvSpPr>
        <p:spPr/>
        <p:txBody>
          <a:bodyPr/>
          <a:lstStyle/>
          <a:p>
            <a:fld id="{549BC40B-6776-44D4-9072-604CA9E7E9E9}" type="slidenum">
              <a:rPr lang="en-US" smtClean="0"/>
              <a:t>17</a:t>
            </a:fld>
            <a:endParaRPr lang="en-US" dirty="0"/>
          </a:p>
        </p:txBody>
      </p:sp>
    </p:spTree>
    <p:extLst>
      <p:ext uri="{BB962C8B-B14F-4D97-AF65-F5344CB8AC3E}">
        <p14:creationId xmlns:p14="http://schemas.microsoft.com/office/powerpoint/2010/main" val="171117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03589-2092-1ED9-036B-07A2EF390BCE}"/>
            </a:ext>
          </a:extLst>
        </p:cNvPr>
        <p:cNvGrpSpPr/>
        <p:nvPr/>
      </p:nvGrpSpPr>
      <p:grpSpPr>
        <a:xfrm>
          <a:off x="0" y="0"/>
          <a:ext cx="0" cy="0"/>
          <a:chOff x="0" y="0"/>
          <a:chExt cx="0" cy="0"/>
        </a:xfrm>
      </p:grpSpPr>
      <p:pic>
        <p:nvPicPr>
          <p:cNvPr id="6" name="Picture 5" descr="A diagram of a company&#10;&#10;AI-generated content may be incorrect.">
            <a:extLst>
              <a:ext uri="{FF2B5EF4-FFF2-40B4-BE49-F238E27FC236}">
                <a16:creationId xmlns:a16="http://schemas.microsoft.com/office/drawing/2014/main" id="{4D50315F-D901-ACE9-564B-6223E6971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1014" y="787806"/>
            <a:ext cx="4303034" cy="5640357"/>
          </a:xfrm>
          <a:prstGeom prst="rect">
            <a:avLst/>
          </a:prstGeom>
        </p:spPr>
      </p:pic>
      <p:sp>
        <p:nvSpPr>
          <p:cNvPr id="2" name="Title 1">
            <a:extLst>
              <a:ext uri="{FF2B5EF4-FFF2-40B4-BE49-F238E27FC236}">
                <a16:creationId xmlns:a16="http://schemas.microsoft.com/office/drawing/2014/main" id="{4753B69F-00C7-E52E-5E0B-BCA6A69EE214}"/>
              </a:ext>
            </a:extLst>
          </p:cNvPr>
          <p:cNvSpPr>
            <a:spLocks noGrp="1"/>
          </p:cNvSpPr>
          <p:nvPr>
            <p:ph type="title"/>
          </p:nvPr>
        </p:nvSpPr>
        <p:spPr>
          <a:xfrm>
            <a:off x="1241529" y="97909"/>
            <a:ext cx="9905998" cy="849861"/>
          </a:xfrm>
        </p:spPr>
        <p:txBody>
          <a:bodyPr/>
          <a:lstStyle/>
          <a:p>
            <a:r>
              <a:rPr lang="en-US" dirty="0">
                <a:solidFill>
                  <a:schemeClr val="bg2"/>
                </a:solidFill>
              </a:rPr>
              <a:t>Uml Use case diagram</a:t>
            </a:r>
          </a:p>
        </p:txBody>
      </p:sp>
      <p:sp>
        <p:nvSpPr>
          <p:cNvPr id="4" name="Date Placeholder 3">
            <a:extLst>
              <a:ext uri="{FF2B5EF4-FFF2-40B4-BE49-F238E27FC236}">
                <a16:creationId xmlns:a16="http://schemas.microsoft.com/office/drawing/2014/main" id="{71B32026-2665-0802-7C98-5A727B7806DB}"/>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0C72E272-9BFD-DD29-C607-25D4B22E3451}"/>
              </a:ext>
            </a:extLst>
          </p:cNvPr>
          <p:cNvSpPr>
            <a:spLocks noGrp="1"/>
          </p:cNvSpPr>
          <p:nvPr>
            <p:ph type="sldNum" sz="quarter" idx="12"/>
          </p:nvPr>
        </p:nvSpPr>
        <p:spPr/>
        <p:txBody>
          <a:bodyPr/>
          <a:lstStyle/>
          <a:p>
            <a:fld id="{549BC40B-6776-44D4-9072-604CA9E7E9E9}" type="slidenum">
              <a:rPr lang="en-US" smtClean="0"/>
              <a:t>18</a:t>
            </a:fld>
            <a:endParaRPr lang="en-US" dirty="0"/>
          </a:p>
        </p:txBody>
      </p:sp>
    </p:spTree>
    <p:extLst>
      <p:ext uri="{BB962C8B-B14F-4D97-AF65-F5344CB8AC3E}">
        <p14:creationId xmlns:p14="http://schemas.microsoft.com/office/powerpoint/2010/main" val="2720610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03589-2092-1ED9-036B-07A2EF390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3B69F-00C7-E52E-5E0B-BCA6A69EE214}"/>
              </a:ext>
            </a:extLst>
          </p:cNvPr>
          <p:cNvSpPr>
            <a:spLocks noGrp="1"/>
          </p:cNvSpPr>
          <p:nvPr>
            <p:ph type="title"/>
          </p:nvPr>
        </p:nvSpPr>
        <p:spPr>
          <a:xfrm>
            <a:off x="1241529" y="97909"/>
            <a:ext cx="9905998" cy="849861"/>
          </a:xfrm>
        </p:spPr>
        <p:txBody>
          <a:bodyPr/>
          <a:lstStyle/>
          <a:p>
            <a:r>
              <a:rPr lang="en-US" dirty="0">
                <a:solidFill>
                  <a:schemeClr val="bg2"/>
                </a:solidFill>
              </a:rPr>
              <a:t>Uml conceptual classes</a:t>
            </a:r>
          </a:p>
        </p:txBody>
      </p:sp>
      <p:sp>
        <p:nvSpPr>
          <p:cNvPr id="4" name="Date Placeholder 3">
            <a:extLst>
              <a:ext uri="{FF2B5EF4-FFF2-40B4-BE49-F238E27FC236}">
                <a16:creationId xmlns:a16="http://schemas.microsoft.com/office/drawing/2014/main" id="{71B32026-2665-0802-7C98-5A727B7806DB}"/>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0C72E272-9BFD-DD29-C607-25D4B22E3451}"/>
              </a:ext>
            </a:extLst>
          </p:cNvPr>
          <p:cNvSpPr>
            <a:spLocks noGrp="1"/>
          </p:cNvSpPr>
          <p:nvPr>
            <p:ph type="sldNum" sz="quarter" idx="12"/>
          </p:nvPr>
        </p:nvSpPr>
        <p:spPr/>
        <p:txBody>
          <a:bodyPr/>
          <a:lstStyle/>
          <a:p>
            <a:fld id="{549BC40B-6776-44D4-9072-604CA9E7E9E9}" type="slidenum">
              <a:rPr lang="en-US" smtClean="0"/>
              <a:t>19</a:t>
            </a:fld>
            <a:endParaRPr lang="en-US" dirty="0"/>
          </a:p>
        </p:txBody>
      </p:sp>
      <p:graphicFrame>
        <p:nvGraphicFramePr>
          <p:cNvPr id="3" name="Table 2">
            <a:extLst>
              <a:ext uri="{FF2B5EF4-FFF2-40B4-BE49-F238E27FC236}">
                <a16:creationId xmlns:a16="http://schemas.microsoft.com/office/drawing/2014/main" id="{9C935463-19B0-0784-6397-09EC62F9FA93}"/>
              </a:ext>
            </a:extLst>
          </p:cNvPr>
          <p:cNvGraphicFramePr>
            <a:graphicFrameLocks noGrp="1"/>
          </p:cNvGraphicFramePr>
          <p:nvPr>
            <p:extLst>
              <p:ext uri="{D42A27DB-BD31-4B8C-83A1-F6EECF244321}">
                <p14:modId xmlns:p14="http://schemas.microsoft.com/office/powerpoint/2010/main" val="1234008872"/>
              </p:ext>
            </p:extLst>
          </p:nvPr>
        </p:nvGraphicFramePr>
        <p:xfrm>
          <a:off x="1241529" y="947770"/>
          <a:ext cx="9708942" cy="5391088"/>
        </p:xfrm>
        <a:graphic>
          <a:graphicData uri="http://schemas.openxmlformats.org/drawingml/2006/table">
            <a:tbl>
              <a:tblPr firstRow="1" bandRow="1">
                <a:tableStyleId>{7DF18680-E054-41AD-8BC1-D1AEF772440D}</a:tableStyleId>
              </a:tblPr>
              <a:tblGrid>
                <a:gridCol w="2373297">
                  <a:extLst>
                    <a:ext uri="{9D8B030D-6E8A-4147-A177-3AD203B41FA5}">
                      <a16:colId xmlns:a16="http://schemas.microsoft.com/office/drawing/2014/main" val="85688493"/>
                    </a:ext>
                  </a:extLst>
                </a:gridCol>
                <a:gridCol w="7335645">
                  <a:extLst>
                    <a:ext uri="{9D8B030D-6E8A-4147-A177-3AD203B41FA5}">
                      <a16:colId xmlns:a16="http://schemas.microsoft.com/office/drawing/2014/main" val="1273275515"/>
                    </a:ext>
                  </a:extLst>
                </a:gridCol>
              </a:tblGrid>
              <a:tr h="201907">
                <a:tc>
                  <a:txBody>
                    <a:bodyPr/>
                    <a:lstStyle/>
                    <a:p>
                      <a:r>
                        <a:rPr lang="en-US" sz="1100" b="1" dirty="0">
                          <a:solidFill>
                            <a:schemeClr val="bg1"/>
                          </a:solidFill>
                          <a:effectLst/>
                          <a:latin typeface="Lato Extended"/>
                        </a:rPr>
                        <a:t>Conceptual Class Category</a:t>
                      </a:r>
                      <a:endParaRPr lang="en-US" sz="1100" dirty="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b="1" dirty="0">
                          <a:solidFill>
                            <a:schemeClr val="bg1"/>
                          </a:solidFill>
                          <a:effectLst/>
                          <a:latin typeface="Lato Extended"/>
                        </a:rPr>
                        <a:t>Conceptual Class Example</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3872434199"/>
                  </a:ext>
                </a:extLst>
              </a:tr>
              <a:tr h="201907">
                <a:tc>
                  <a:txBody>
                    <a:bodyPr/>
                    <a:lstStyle/>
                    <a:p>
                      <a:r>
                        <a:rPr lang="en-US" sz="1100" b="1" dirty="0">
                          <a:solidFill>
                            <a:schemeClr val="bg1"/>
                          </a:solidFill>
                          <a:effectLst/>
                          <a:latin typeface="Lato Extended"/>
                        </a:rPr>
                        <a:t>Physical or Tangible Objects</a:t>
                      </a:r>
                      <a:endParaRPr lang="en-US" sz="1100" dirty="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a:solidFill>
                            <a:schemeClr val="bg1"/>
                          </a:solidFill>
                          <a:effectLst/>
                          <a:latin typeface="Lato Extended"/>
                        </a:rPr>
                        <a:t>Collateral</a:t>
                      </a:r>
                      <a:endParaRPr lang="en-US" sz="110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158525242"/>
                  </a:ext>
                </a:extLst>
              </a:tr>
              <a:tr h="368066">
                <a:tc>
                  <a:txBody>
                    <a:bodyPr/>
                    <a:lstStyle/>
                    <a:p>
                      <a:r>
                        <a:rPr lang="en-US" sz="1100" b="1" dirty="0">
                          <a:solidFill>
                            <a:schemeClr val="bg1"/>
                          </a:solidFill>
                          <a:effectLst/>
                          <a:latin typeface="Lato Extended"/>
                        </a:rPr>
                        <a:t>Specifications, Designs or Descriptions of Things</a:t>
                      </a:r>
                      <a:endParaRPr lang="en-US" sz="1100" dirty="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Loan Details, Commentary</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3339908010"/>
                  </a:ext>
                </a:extLst>
              </a:tr>
              <a:tr h="201907">
                <a:tc>
                  <a:txBody>
                    <a:bodyPr/>
                    <a:lstStyle/>
                    <a:p>
                      <a:r>
                        <a:rPr lang="en-US" sz="1100" b="1" dirty="0">
                          <a:solidFill>
                            <a:schemeClr val="bg1"/>
                          </a:solidFill>
                          <a:effectLst/>
                          <a:latin typeface="Lato Extended"/>
                        </a:rPr>
                        <a:t>Places</a:t>
                      </a:r>
                      <a:endParaRPr lang="en-US" sz="1100" dirty="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a:solidFill>
                            <a:schemeClr val="bg1"/>
                          </a:solidFill>
                          <a:effectLst/>
                          <a:latin typeface="Lato Extended"/>
                        </a:rPr>
                        <a:t>Collateral, Borrower Business Address</a:t>
                      </a:r>
                      <a:endParaRPr lang="en-US" sz="110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3488722305"/>
                  </a:ext>
                </a:extLst>
              </a:tr>
              <a:tr h="201907">
                <a:tc>
                  <a:txBody>
                    <a:bodyPr/>
                    <a:lstStyle/>
                    <a:p>
                      <a:r>
                        <a:rPr lang="en-US" sz="1100" b="1" dirty="0">
                          <a:solidFill>
                            <a:schemeClr val="bg1"/>
                          </a:solidFill>
                          <a:effectLst/>
                          <a:latin typeface="Lato Extended"/>
                        </a:rPr>
                        <a:t>Transactions</a:t>
                      </a:r>
                      <a:endParaRPr lang="en-US" sz="1100" dirty="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Loan Closing, Invoice, Loan Payoff, Loan Default</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1318822025"/>
                  </a:ext>
                </a:extLst>
              </a:tr>
              <a:tr h="207337">
                <a:tc>
                  <a:txBody>
                    <a:bodyPr/>
                    <a:lstStyle/>
                    <a:p>
                      <a:r>
                        <a:rPr lang="en-US" sz="1100" b="1" dirty="0">
                          <a:solidFill>
                            <a:schemeClr val="bg1"/>
                          </a:solidFill>
                          <a:effectLst/>
                          <a:latin typeface="Lato Extended"/>
                        </a:rPr>
                        <a:t>Transaction Line Items</a:t>
                      </a:r>
                      <a:endParaRPr lang="en-US" sz="1100" dirty="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Monthly Interest, Monthly Principal, Principal Remaining, Closing Fees, Ongoing Fees</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3204832545"/>
                  </a:ext>
                </a:extLst>
              </a:tr>
              <a:tr h="368066">
                <a:tc>
                  <a:txBody>
                    <a:bodyPr/>
                    <a:lstStyle/>
                    <a:p>
                      <a:r>
                        <a:rPr lang="en-US" sz="1100" b="1" dirty="0">
                          <a:solidFill>
                            <a:schemeClr val="bg1"/>
                          </a:solidFill>
                          <a:effectLst/>
                          <a:latin typeface="Lato Extended"/>
                        </a:rPr>
                        <a:t>Roles of People</a:t>
                      </a:r>
                      <a:endParaRPr lang="en-US" sz="1100" dirty="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Loan Analyst, Loan Accountant, Billing Analyst, Credit Officer, Treasury Analyst, Customer Contact, Auditor, Regulatory, Management, Legal, User</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2471591175"/>
                  </a:ext>
                </a:extLst>
              </a:tr>
              <a:tr h="207337">
                <a:tc>
                  <a:txBody>
                    <a:bodyPr/>
                    <a:lstStyle/>
                    <a:p>
                      <a:r>
                        <a:rPr lang="en-US" sz="1100" b="1">
                          <a:solidFill>
                            <a:schemeClr val="bg1"/>
                          </a:solidFill>
                          <a:effectLst/>
                          <a:latin typeface="Lato Extended"/>
                        </a:rPr>
                        <a:t>Containers of Other Things</a:t>
                      </a:r>
                      <a:endParaRPr lang="en-US" sz="110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Invoice, Journal Entry, Dashboard, Portfolio, Cash Flows, Database</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1398213400"/>
                  </a:ext>
                </a:extLst>
              </a:tr>
              <a:tr h="378927">
                <a:tc>
                  <a:txBody>
                    <a:bodyPr/>
                    <a:lstStyle/>
                    <a:p>
                      <a:r>
                        <a:rPr lang="en-US" sz="1100" b="1" dirty="0">
                          <a:solidFill>
                            <a:schemeClr val="bg1"/>
                          </a:solidFill>
                          <a:effectLst/>
                          <a:latin typeface="Lato Extended"/>
                        </a:rPr>
                        <a:t>Things in a Container</a:t>
                      </a:r>
                      <a:endParaRPr lang="en-US" sz="1100" dirty="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Loan (Portfolio), Principal Due (Invoice), Interest Due (Invoice), Journal Entry (Accounting Report), Journal Entry Line Items (Journal Entry), Loan Covenants (Loan Credit Analysis), Cash Flow Line Item</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1593334771"/>
                  </a:ext>
                </a:extLst>
              </a:tr>
              <a:tr h="368066">
                <a:tc>
                  <a:txBody>
                    <a:bodyPr/>
                    <a:lstStyle/>
                    <a:p>
                      <a:r>
                        <a:rPr lang="en-US" sz="1100" b="1">
                          <a:solidFill>
                            <a:schemeClr val="bg1"/>
                          </a:solidFill>
                          <a:effectLst/>
                          <a:latin typeface="Lato Extended"/>
                        </a:rPr>
                        <a:t>Other Computers/Systems (external)</a:t>
                      </a:r>
                      <a:endParaRPr lang="en-US" sz="110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Reporting System, Corporate Accounting System, Email System, Banking Software</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2604723383"/>
                  </a:ext>
                </a:extLst>
              </a:tr>
              <a:tr h="368066">
                <a:tc>
                  <a:txBody>
                    <a:bodyPr/>
                    <a:lstStyle/>
                    <a:p>
                      <a:r>
                        <a:rPr lang="en-US" sz="1100" b="1">
                          <a:solidFill>
                            <a:schemeClr val="bg1"/>
                          </a:solidFill>
                          <a:effectLst/>
                          <a:latin typeface="Lato Extended"/>
                        </a:rPr>
                        <a:t>Abstract Noun Concepts</a:t>
                      </a:r>
                      <a:endParaRPr lang="en-US" sz="110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Interest Rate, Financial Information, Loan Covenants, Dashboard, Commentary, Borrower, Amortization, Loan Details</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4010738863"/>
                  </a:ext>
                </a:extLst>
              </a:tr>
              <a:tr h="201907">
                <a:tc>
                  <a:txBody>
                    <a:bodyPr/>
                    <a:lstStyle/>
                    <a:p>
                      <a:r>
                        <a:rPr lang="en-US" sz="1100" b="1">
                          <a:solidFill>
                            <a:schemeClr val="bg1"/>
                          </a:solidFill>
                          <a:effectLst/>
                          <a:latin typeface="Lato Extended"/>
                        </a:rPr>
                        <a:t>Organizations</a:t>
                      </a:r>
                      <a:endParaRPr lang="en-US" sz="110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SEC</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3442873919"/>
                  </a:ext>
                </a:extLst>
              </a:tr>
              <a:tr h="201907">
                <a:tc>
                  <a:txBody>
                    <a:bodyPr/>
                    <a:lstStyle/>
                    <a:p>
                      <a:r>
                        <a:rPr lang="en-US" sz="1100" b="1">
                          <a:solidFill>
                            <a:schemeClr val="bg1"/>
                          </a:solidFill>
                          <a:effectLst/>
                          <a:latin typeface="Lato Extended"/>
                        </a:rPr>
                        <a:t>Events</a:t>
                      </a:r>
                      <a:endParaRPr lang="en-US" sz="110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Default, Accounting Close, Foreclosure, Loan Closing</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1380625990"/>
                  </a:ext>
                </a:extLst>
              </a:tr>
              <a:tr h="368066">
                <a:tc>
                  <a:txBody>
                    <a:bodyPr/>
                    <a:lstStyle/>
                    <a:p>
                      <a:r>
                        <a:rPr lang="en-US" sz="1100" b="1">
                          <a:solidFill>
                            <a:schemeClr val="bg1"/>
                          </a:solidFill>
                          <a:effectLst/>
                          <a:latin typeface="Lato Extended"/>
                        </a:rPr>
                        <a:t>Processes</a:t>
                      </a:r>
                      <a:endParaRPr lang="en-US" sz="110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Banking System Transmission, Accounting System Transmission, Email System Transmission, Reporting System Transmission</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3021060559"/>
                  </a:ext>
                </a:extLst>
              </a:tr>
              <a:tr h="201907">
                <a:tc>
                  <a:txBody>
                    <a:bodyPr/>
                    <a:lstStyle/>
                    <a:p>
                      <a:r>
                        <a:rPr lang="en-US" sz="1100" b="1">
                          <a:solidFill>
                            <a:schemeClr val="bg1"/>
                          </a:solidFill>
                          <a:effectLst/>
                          <a:latin typeface="Lato Extended"/>
                        </a:rPr>
                        <a:t>Rules and Policies</a:t>
                      </a:r>
                      <a:endParaRPr lang="en-US" sz="110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GAAP, Dodd-Frank Act, AML Policies</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389819675"/>
                  </a:ext>
                </a:extLst>
              </a:tr>
              <a:tr h="207337">
                <a:tc>
                  <a:txBody>
                    <a:bodyPr/>
                    <a:lstStyle/>
                    <a:p>
                      <a:r>
                        <a:rPr lang="en-US" sz="1100" b="1">
                          <a:solidFill>
                            <a:schemeClr val="bg1"/>
                          </a:solidFill>
                          <a:effectLst/>
                          <a:latin typeface="Lato Extended"/>
                        </a:rPr>
                        <a:t>Catalogs</a:t>
                      </a:r>
                      <a:endParaRPr lang="en-US" sz="110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General Ledger Account Catalogue, Consolidation Tree</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1667126233"/>
                  </a:ext>
                </a:extLst>
              </a:tr>
              <a:tr h="368066">
                <a:tc>
                  <a:txBody>
                    <a:bodyPr/>
                    <a:lstStyle/>
                    <a:p>
                      <a:r>
                        <a:rPr lang="en-US" sz="1100" b="1">
                          <a:solidFill>
                            <a:schemeClr val="bg1"/>
                          </a:solidFill>
                          <a:effectLst/>
                          <a:latin typeface="Lato Extended"/>
                        </a:rPr>
                        <a:t>Records of Finance, Work, Contracts, Legal Matters</a:t>
                      </a:r>
                      <a:endParaRPr lang="en-US" sz="110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Invoice, Loan Documentation, Commentary, Loan Covenants</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2020623289"/>
                  </a:ext>
                </a:extLst>
              </a:tr>
              <a:tr h="368066">
                <a:tc>
                  <a:txBody>
                    <a:bodyPr/>
                    <a:lstStyle/>
                    <a:p>
                      <a:r>
                        <a:rPr lang="en-US" sz="1100" b="1">
                          <a:solidFill>
                            <a:schemeClr val="bg1"/>
                          </a:solidFill>
                          <a:effectLst/>
                          <a:latin typeface="Lato Extended"/>
                        </a:rPr>
                        <a:t>Financial Instruments and Services</a:t>
                      </a:r>
                      <a:endParaRPr lang="en-US" sz="110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Commercial Mortgage Loan</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3965657673"/>
                  </a:ext>
                </a:extLst>
              </a:tr>
              <a:tr h="368066">
                <a:tc>
                  <a:txBody>
                    <a:bodyPr/>
                    <a:lstStyle/>
                    <a:p>
                      <a:r>
                        <a:rPr lang="en-US" sz="1100" b="1">
                          <a:solidFill>
                            <a:schemeClr val="bg1"/>
                          </a:solidFill>
                          <a:effectLst/>
                          <a:latin typeface="Lato Extended"/>
                        </a:rPr>
                        <a:t>Manuals, Books, Documents, Reference Papers</a:t>
                      </a:r>
                      <a:endParaRPr lang="en-US" sz="1100">
                        <a:solidFill>
                          <a:schemeClr val="bg1"/>
                        </a:solidFill>
                        <a:effectLst/>
                        <a:latin typeface="Lato Extended"/>
                        <a:cs typeface="Lato Light" panose="020F0502020204030203" pitchFamily="34" charset="0"/>
                      </a:endParaRPr>
                    </a:p>
                  </a:txBody>
                  <a:tcPr marL="39072" marR="39072" marT="18033" marB="18033" anchor="ctr"/>
                </a:tc>
                <a:tc>
                  <a:txBody>
                    <a:bodyPr/>
                    <a:lstStyle/>
                    <a:p>
                      <a:r>
                        <a:rPr lang="en-US" sz="1100" dirty="0">
                          <a:solidFill>
                            <a:schemeClr val="bg1"/>
                          </a:solidFill>
                          <a:effectLst/>
                          <a:latin typeface="Lato Extended"/>
                        </a:rPr>
                        <a:t>Loan Documentation</a:t>
                      </a:r>
                      <a:endParaRPr lang="en-US" sz="1100" dirty="0">
                        <a:solidFill>
                          <a:schemeClr val="bg1"/>
                        </a:solidFill>
                        <a:effectLst/>
                        <a:latin typeface="Lato Extended"/>
                        <a:cs typeface="Lato Light" panose="020F0502020204030203" pitchFamily="34" charset="0"/>
                      </a:endParaRPr>
                    </a:p>
                  </a:txBody>
                  <a:tcPr marL="39072" marR="39072" marT="18033" marB="18033" anchor="ctr"/>
                </a:tc>
                <a:extLst>
                  <a:ext uri="{0D108BD9-81ED-4DB2-BD59-A6C34878D82A}">
                    <a16:rowId xmlns:a16="http://schemas.microsoft.com/office/drawing/2014/main" val="3254005704"/>
                  </a:ext>
                </a:extLst>
              </a:tr>
            </a:tbl>
          </a:graphicData>
        </a:graphic>
      </p:graphicFrame>
    </p:spTree>
    <p:extLst>
      <p:ext uri="{BB962C8B-B14F-4D97-AF65-F5344CB8AC3E}">
        <p14:creationId xmlns:p14="http://schemas.microsoft.com/office/powerpoint/2010/main" val="363486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E12C8-52D8-B12E-C17E-74C90EC6000D}"/>
              </a:ext>
            </a:extLst>
          </p:cNvPr>
          <p:cNvSpPr>
            <a:spLocks noGrp="1"/>
          </p:cNvSpPr>
          <p:nvPr>
            <p:ph type="title"/>
          </p:nvPr>
        </p:nvSpPr>
        <p:spPr>
          <a:xfrm>
            <a:off x="1241529" y="97909"/>
            <a:ext cx="9905998" cy="849861"/>
          </a:xfrm>
        </p:spPr>
        <p:txBody>
          <a:bodyPr/>
          <a:lstStyle/>
          <a:p>
            <a:r>
              <a:rPr lang="en-US" dirty="0">
                <a:solidFill>
                  <a:schemeClr val="bg2"/>
                </a:solidFill>
              </a:rPr>
              <a:t>Problem statement and requirements</a:t>
            </a:r>
          </a:p>
        </p:txBody>
      </p:sp>
      <p:sp>
        <p:nvSpPr>
          <p:cNvPr id="3" name="Content Placeholder 2">
            <a:extLst>
              <a:ext uri="{FF2B5EF4-FFF2-40B4-BE49-F238E27FC236}">
                <a16:creationId xmlns:a16="http://schemas.microsoft.com/office/drawing/2014/main" id="{95EC8348-786B-65F1-3026-5FFF1A5D4F03}"/>
              </a:ext>
            </a:extLst>
          </p:cNvPr>
          <p:cNvSpPr>
            <a:spLocks noGrp="1"/>
          </p:cNvSpPr>
          <p:nvPr>
            <p:ph idx="1"/>
          </p:nvPr>
        </p:nvSpPr>
        <p:spPr>
          <a:xfrm>
            <a:off x="1141412" y="974470"/>
            <a:ext cx="9905999" cy="5273929"/>
          </a:xfrm>
        </p:spPr>
        <p:txBody>
          <a:bodyPr>
            <a:normAutofit/>
          </a:bodyPr>
          <a:lstStyle/>
          <a:p>
            <a:pPr marL="0" indent="0">
              <a:buNone/>
            </a:pPr>
            <a:r>
              <a:rPr lang="en-US" sz="2000" b="1" i="0" dirty="0">
                <a:solidFill>
                  <a:schemeClr val="bg2"/>
                </a:solidFill>
                <a:effectLst/>
                <a:latin typeface="Lato Extended"/>
              </a:rPr>
              <a:t>Company Background</a:t>
            </a:r>
          </a:p>
          <a:p>
            <a:pPr marL="0" indent="0">
              <a:buNone/>
            </a:pPr>
            <a:r>
              <a:rPr lang="en-US" sz="1600" b="0" i="1" dirty="0">
                <a:solidFill>
                  <a:srgbClr val="1F2328"/>
                </a:solidFill>
                <a:effectLst/>
                <a:latin typeface="Lato Extended"/>
              </a:rPr>
              <a:t>Note: The following document uses the example of The Commercial Mortgage Corporation throughout. All situations are fictional, and the company does not exist.</a:t>
            </a:r>
            <a:endParaRPr lang="en-US" sz="2000" b="1" i="0" dirty="0">
              <a:solidFill>
                <a:schemeClr val="bg2"/>
              </a:solidFill>
              <a:effectLst/>
              <a:latin typeface="Lato Extended"/>
            </a:endParaRPr>
          </a:p>
          <a:p>
            <a:r>
              <a:rPr lang="en-US" sz="2000" b="0" i="0" dirty="0">
                <a:solidFill>
                  <a:srgbClr val="1F2328"/>
                </a:solidFill>
                <a:effectLst/>
                <a:latin typeface="Lato Extended"/>
              </a:rPr>
              <a:t>The Commercial Mortgage Corporation is a commercial mortgage loan (“loan”) originator and servicer that was founded in the early 1990’s.</a:t>
            </a:r>
          </a:p>
          <a:p>
            <a:r>
              <a:rPr lang="en-US" sz="2000" b="0" i="0" dirty="0">
                <a:solidFill>
                  <a:srgbClr val="1F2328"/>
                </a:solidFill>
                <a:effectLst/>
                <a:latin typeface="Lato Extended"/>
              </a:rPr>
              <a:t>Recent Growth:</a:t>
            </a:r>
          </a:p>
          <a:p>
            <a:pPr lvl="1"/>
            <a:r>
              <a:rPr lang="en-US" sz="1600" b="0" i="0" dirty="0">
                <a:solidFill>
                  <a:srgbClr val="1F2328"/>
                </a:solidFill>
                <a:effectLst/>
                <a:latin typeface="Lato Extended"/>
              </a:rPr>
              <a:t>Entered new territories</a:t>
            </a:r>
          </a:p>
          <a:p>
            <a:pPr lvl="1"/>
            <a:r>
              <a:rPr lang="en-US" sz="1600" b="0" i="0" dirty="0">
                <a:solidFill>
                  <a:srgbClr val="1F2328"/>
                </a:solidFill>
                <a:effectLst/>
                <a:latin typeface="Lato Extended"/>
              </a:rPr>
              <a:t>Hired a team of experienced originators and support staff (accountants, treasury analysts, and loan analysts)</a:t>
            </a:r>
          </a:p>
          <a:p>
            <a:pPr lvl="1"/>
            <a:r>
              <a:rPr lang="en-US" sz="1600" b="0" i="0" dirty="0">
                <a:solidFill>
                  <a:srgbClr val="1F2328"/>
                </a:solidFill>
                <a:effectLst/>
                <a:latin typeface="Lato Extended"/>
              </a:rPr>
              <a:t>Origination volume has nearly doubled </a:t>
            </a:r>
          </a:p>
          <a:p>
            <a:pPr lvl="1"/>
            <a:r>
              <a:rPr lang="en-US" sz="1600" b="0" i="0" dirty="0">
                <a:solidFill>
                  <a:srgbClr val="1F2328"/>
                </a:solidFill>
                <a:effectLst/>
                <a:latin typeface="Lato Extended"/>
              </a:rPr>
              <a:t>Servicing portfolios are growing at a rate of 20 percent per year.</a:t>
            </a:r>
            <a:endParaRPr lang="en-US" sz="1600" b="1" i="0" dirty="0">
              <a:solidFill>
                <a:schemeClr val="bg2"/>
              </a:solidFill>
              <a:effectLst/>
              <a:latin typeface="Lato Extended"/>
            </a:endParaRPr>
          </a:p>
          <a:p>
            <a:pPr marL="0" indent="0">
              <a:buNone/>
            </a:pPr>
            <a:endParaRPr lang="en-US" sz="1800" b="1" i="0" dirty="0">
              <a:solidFill>
                <a:schemeClr val="bg2"/>
              </a:solidFill>
              <a:effectLst/>
              <a:latin typeface="Lato Extended"/>
            </a:endParaRPr>
          </a:p>
        </p:txBody>
      </p:sp>
      <p:sp>
        <p:nvSpPr>
          <p:cNvPr id="4" name="Date Placeholder 3">
            <a:extLst>
              <a:ext uri="{FF2B5EF4-FFF2-40B4-BE49-F238E27FC236}">
                <a16:creationId xmlns:a16="http://schemas.microsoft.com/office/drawing/2014/main" id="{E5577C8A-180D-47B7-FBA1-15EBA2366DA9}"/>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BF9DEE70-BC5C-73BC-50B1-EE7BAB552DAB}"/>
              </a:ext>
            </a:extLst>
          </p:cNvPr>
          <p:cNvSpPr>
            <a:spLocks noGrp="1"/>
          </p:cNvSpPr>
          <p:nvPr>
            <p:ph type="sldNum" sz="quarter" idx="12"/>
          </p:nvPr>
        </p:nvSpPr>
        <p:spPr/>
        <p:txBody>
          <a:bodyPr/>
          <a:lstStyle/>
          <a:p>
            <a:fld id="{549BC40B-6776-44D4-9072-604CA9E7E9E9}" type="slidenum">
              <a:rPr lang="en-US" smtClean="0"/>
              <a:t>2</a:t>
            </a:fld>
            <a:endParaRPr lang="en-US" dirty="0"/>
          </a:p>
        </p:txBody>
      </p:sp>
    </p:spTree>
    <p:extLst>
      <p:ext uri="{BB962C8B-B14F-4D97-AF65-F5344CB8AC3E}">
        <p14:creationId xmlns:p14="http://schemas.microsoft.com/office/powerpoint/2010/main" val="1327793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5BAD2-D146-B533-45C1-493BC80DAF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BC118-1D49-3BDC-6F76-AC84F8478F0A}"/>
              </a:ext>
            </a:extLst>
          </p:cNvPr>
          <p:cNvSpPr>
            <a:spLocks noGrp="1"/>
          </p:cNvSpPr>
          <p:nvPr>
            <p:ph type="title"/>
          </p:nvPr>
        </p:nvSpPr>
        <p:spPr>
          <a:xfrm>
            <a:off x="1241529" y="97909"/>
            <a:ext cx="9905998" cy="849861"/>
          </a:xfrm>
        </p:spPr>
        <p:txBody>
          <a:bodyPr/>
          <a:lstStyle/>
          <a:p>
            <a:r>
              <a:rPr lang="en-US" dirty="0">
                <a:solidFill>
                  <a:schemeClr val="bg2"/>
                </a:solidFill>
              </a:rPr>
              <a:t>Uml conceptual classes pruning</a:t>
            </a:r>
          </a:p>
        </p:txBody>
      </p:sp>
      <p:sp>
        <p:nvSpPr>
          <p:cNvPr id="4" name="Date Placeholder 3">
            <a:extLst>
              <a:ext uri="{FF2B5EF4-FFF2-40B4-BE49-F238E27FC236}">
                <a16:creationId xmlns:a16="http://schemas.microsoft.com/office/drawing/2014/main" id="{794962C2-B46E-1B3B-5683-8352E88F10DF}"/>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2EBF16A5-C6FF-BEAB-393C-23019C67E601}"/>
              </a:ext>
            </a:extLst>
          </p:cNvPr>
          <p:cNvSpPr>
            <a:spLocks noGrp="1"/>
          </p:cNvSpPr>
          <p:nvPr>
            <p:ph type="sldNum" sz="quarter" idx="12"/>
          </p:nvPr>
        </p:nvSpPr>
        <p:spPr/>
        <p:txBody>
          <a:bodyPr/>
          <a:lstStyle/>
          <a:p>
            <a:fld id="{549BC40B-6776-44D4-9072-604CA9E7E9E9}" type="slidenum">
              <a:rPr lang="en-US" smtClean="0"/>
              <a:t>20</a:t>
            </a:fld>
            <a:endParaRPr lang="en-US" dirty="0"/>
          </a:p>
        </p:txBody>
      </p:sp>
      <p:sp>
        <p:nvSpPr>
          <p:cNvPr id="7" name="TextBox 6">
            <a:extLst>
              <a:ext uri="{FF2B5EF4-FFF2-40B4-BE49-F238E27FC236}">
                <a16:creationId xmlns:a16="http://schemas.microsoft.com/office/drawing/2014/main" id="{3F7DA389-D615-8917-2C48-35034C6C0889}"/>
              </a:ext>
            </a:extLst>
          </p:cNvPr>
          <p:cNvSpPr txBox="1"/>
          <p:nvPr/>
        </p:nvSpPr>
        <p:spPr>
          <a:xfrm>
            <a:off x="1444752" y="1011935"/>
            <a:ext cx="9351264" cy="4832092"/>
          </a:xfrm>
          <a:prstGeom prst="rect">
            <a:avLst/>
          </a:prstGeom>
          <a:noFill/>
        </p:spPr>
        <p:txBody>
          <a:bodyPr wrap="square">
            <a:spAutoFit/>
          </a:bodyPr>
          <a:lstStyle/>
          <a:p>
            <a:pPr algn="l"/>
            <a:r>
              <a:rPr lang="en-US" sz="1600" b="1" i="0" dirty="0">
                <a:solidFill>
                  <a:srgbClr val="1F2328"/>
                </a:solidFill>
                <a:effectLst/>
                <a:latin typeface="-apple-system"/>
              </a:rPr>
              <a:t>Kept Classes</a:t>
            </a:r>
          </a:p>
          <a:p>
            <a:pPr algn="l"/>
            <a:r>
              <a:rPr lang="en-US" sz="1200" b="0" i="0" dirty="0">
                <a:solidFill>
                  <a:srgbClr val="1F2328"/>
                </a:solidFill>
                <a:effectLst/>
                <a:latin typeface="-apple-system"/>
              </a:rPr>
              <a:t>Address (Shortened from Borrower Business Address), Amortization Line Item, Amortization Schedule, Banking Software, Billing Analyst, Borrower, Cash Flow Line Item, Cash Flows, Collateral, Commentary, Corporate Accounting System (renamed to Corp Acc Sys Gateway), Credit Officer, Customer Contact, Dashboard, Database (renamed to Database Access) Email System (renamed to Email Gateway), Financial Information, Invoice, Journal Entry, Journal Entry Line Items, Loan, Loan Accountant, Loan Analyst, Loan Details, Portfolio, Reporting System (Renamed to Reporting Sys Gateway), Treasury Analyst, User</a:t>
            </a:r>
          </a:p>
          <a:p>
            <a:pPr algn="l"/>
            <a:endParaRPr lang="en-US" sz="1200" b="0" i="0" dirty="0">
              <a:solidFill>
                <a:srgbClr val="1F2328"/>
              </a:solidFill>
              <a:effectLst/>
              <a:latin typeface="-apple-system"/>
            </a:endParaRPr>
          </a:p>
          <a:p>
            <a:pPr algn="l"/>
            <a:r>
              <a:rPr lang="en-US" sz="1600" b="1" i="0" dirty="0">
                <a:solidFill>
                  <a:srgbClr val="1F2328"/>
                </a:solidFill>
                <a:effectLst/>
                <a:latin typeface="-apple-system"/>
              </a:rPr>
              <a:t>Pruned Classes</a:t>
            </a:r>
          </a:p>
          <a:p>
            <a:pPr algn="l"/>
            <a:endParaRPr lang="en-US" sz="1200" b="1" i="0" dirty="0">
              <a:solidFill>
                <a:srgbClr val="1F2328"/>
              </a:solidFill>
              <a:effectLst/>
              <a:latin typeface="-apple-system"/>
            </a:endParaRPr>
          </a:p>
          <a:p>
            <a:pPr algn="l"/>
            <a:r>
              <a:rPr lang="en-US" sz="1200" b="1" i="0" dirty="0">
                <a:solidFill>
                  <a:srgbClr val="1F2328"/>
                </a:solidFill>
                <a:effectLst/>
                <a:latin typeface="-apple-system"/>
              </a:rPr>
              <a:t>Irrelevant Classes</a:t>
            </a:r>
            <a:endParaRPr lang="en-US" sz="1200" b="0" i="0" dirty="0">
              <a:solidFill>
                <a:srgbClr val="1F2328"/>
              </a:solidFill>
              <a:effectLst/>
              <a:latin typeface="-apple-system"/>
            </a:endParaRPr>
          </a:p>
          <a:p>
            <a:pPr algn="l"/>
            <a:r>
              <a:rPr lang="en-US" sz="1200" b="0" i="1" dirty="0">
                <a:solidFill>
                  <a:srgbClr val="1F2328"/>
                </a:solidFill>
                <a:effectLst/>
                <a:latin typeface="-apple-system"/>
              </a:rPr>
              <a:t>The following classes were pruned because they are not relevant as classes in the System or because they are not Primary or Supporting Actors: </a:t>
            </a:r>
            <a:r>
              <a:rPr lang="en-US" sz="1200" b="0" i="0" dirty="0">
                <a:solidFill>
                  <a:srgbClr val="1F2328"/>
                </a:solidFill>
                <a:effectLst/>
                <a:latin typeface="-apple-system"/>
              </a:rPr>
              <a:t>GAAP, Dodd-Frank Act, AML Policies, SEC, Loan Documentation, Consolidation Tree, Auditor, Regulatory, Management, Legal</a:t>
            </a:r>
          </a:p>
          <a:p>
            <a:pPr algn="l"/>
            <a:endParaRPr lang="en-US" sz="1200" b="0" i="0" dirty="0">
              <a:solidFill>
                <a:srgbClr val="1F2328"/>
              </a:solidFill>
              <a:effectLst/>
              <a:latin typeface="-apple-system"/>
            </a:endParaRPr>
          </a:p>
          <a:p>
            <a:pPr algn="l"/>
            <a:r>
              <a:rPr lang="en-US" sz="1200" b="1" i="0" dirty="0">
                <a:solidFill>
                  <a:srgbClr val="1F2328"/>
                </a:solidFill>
                <a:effectLst/>
                <a:latin typeface="-apple-system"/>
              </a:rPr>
              <a:t>Implementation Specific</a:t>
            </a:r>
            <a:endParaRPr lang="en-US" sz="1200" b="0" i="0" dirty="0">
              <a:solidFill>
                <a:srgbClr val="1F2328"/>
              </a:solidFill>
              <a:effectLst/>
              <a:latin typeface="-apple-system"/>
            </a:endParaRPr>
          </a:p>
          <a:p>
            <a:pPr algn="l"/>
            <a:r>
              <a:rPr lang="en-US" sz="1200" b="0" i="1" dirty="0">
                <a:solidFill>
                  <a:srgbClr val="1F2328"/>
                </a:solidFill>
                <a:effectLst/>
                <a:latin typeface="-apple-system"/>
              </a:rPr>
              <a:t>The following classes represent processes that will occur and will be captured in the Banking, Reporting, Accounting, and Email Gateway classes: </a:t>
            </a:r>
            <a:r>
              <a:rPr lang="en-US" sz="1200" b="0" i="0" dirty="0">
                <a:solidFill>
                  <a:srgbClr val="1F2328"/>
                </a:solidFill>
                <a:effectLst/>
                <a:latin typeface="-apple-system"/>
              </a:rPr>
              <a:t>Banking System Transmission, Accounting System Transmission, Email System Transmission, Reporting System Transmission</a:t>
            </a:r>
          </a:p>
          <a:p>
            <a:pPr algn="l"/>
            <a:endParaRPr lang="en-US" sz="1200" b="0" i="0" dirty="0">
              <a:solidFill>
                <a:srgbClr val="1F2328"/>
              </a:solidFill>
              <a:effectLst/>
              <a:latin typeface="-apple-system"/>
            </a:endParaRPr>
          </a:p>
          <a:p>
            <a:pPr algn="l"/>
            <a:r>
              <a:rPr lang="en-US" sz="1200" b="1" i="0" dirty="0">
                <a:solidFill>
                  <a:srgbClr val="1F2328"/>
                </a:solidFill>
                <a:effectLst/>
                <a:latin typeface="-apple-system"/>
              </a:rPr>
              <a:t>Attributes</a:t>
            </a:r>
            <a:endParaRPr lang="en-US" sz="1200" b="0" i="0" dirty="0">
              <a:solidFill>
                <a:srgbClr val="1F2328"/>
              </a:solidFill>
              <a:effectLst/>
              <a:latin typeface="-apple-system"/>
            </a:endParaRPr>
          </a:p>
          <a:p>
            <a:pPr algn="l"/>
            <a:r>
              <a:rPr lang="en-US" sz="1200" b="0" i="1" dirty="0">
                <a:solidFill>
                  <a:srgbClr val="1F2328"/>
                </a:solidFill>
                <a:effectLst/>
                <a:latin typeface="-apple-system"/>
              </a:rPr>
              <a:t>The following concepts (or modifications thereof) are used as attributes in the System: </a:t>
            </a:r>
            <a:r>
              <a:rPr lang="en-US" sz="1200" b="0" i="0" dirty="0">
                <a:solidFill>
                  <a:srgbClr val="1F2328"/>
                </a:solidFill>
                <a:effectLst/>
                <a:latin typeface="-apple-system"/>
              </a:rPr>
              <a:t>Interest Rate, Loan Covenants, Default, Accounting Close, Foreclosure, Loan Closing, General Ledger Account Catalogue, Principal Due, Interest Due, Loan Payoff, Principal Remaining, Closing Fees, Ongoing Fees</a:t>
            </a:r>
          </a:p>
          <a:p>
            <a:pPr algn="l"/>
            <a:endParaRPr lang="en-US" sz="1200" b="0" i="0" dirty="0">
              <a:solidFill>
                <a:srgbClr val="1F2328"/>
              </a:solidFill>
              <a:effectLst/>
              <a:latin typeface="-apple-system"/>
            </a:endParaRPr>
          </a:p>
          <a:p>
            <a:pPr algn="l"/>
            <a:r>
              <a:rPr lang="en-US" sz="1200" b="1" i="0" dirty="0">
                <a:solidFill>
                  <a:srgbClr val="1F2328"/>
                </a:solidFill>
                <a:effectLst/>
                <a:latin typeface="-apple-system"/>
              </a:rPr>
              <a:t>Redundant Classes</a:t>
            </a:r>
            <a:endParaRPr lang="en-US" sz="1200" b="0" i="0" dirty="0">
              <a:solidFill>
                <a:srgbClr val="1F2328"/>
              </a:solidFill>
              <a:effectLst/>
              <a:latin typeface="-apple-system"/>
            </a:endParaRPr>
          </a:p>
          <a:p>
            <a:pPr algn="l"/>
            <a:r>
              <a:rPr lang="en-US" sz="1200" b="0" i="1" dirty="0">
                <a:solidFill>
                  <a:srgbClr val="1F2328"/>
                </a:solidFill>
                <a:effectLst/>
                <a:latin typeface="-apple-system"/>
              </a:rPr>
              <a:t>The following redundant classes were pruned: </a:t>
            </a:r>
            <a:r>
              <a:rPr lang="en-US" sz="1200" b="0" i="0" dirty="0">
                <a:solidFill>
                  <a:srgbClr val="1F2328"/>
                </a:solidFill>
                <a:effectLst/>
                <a:latin typeface="-apple-system"/>
              </a:rPr>
              <a:t>Monthly Interest (Redundant with Interest Due), Monthly Principal (Redundant with Principal Due), Commercial Mortgage Loan (Redundant with Loan)</a:t>
            </a:r>
          </a:p>
        </p:txBody>
      </p:sp>
    </p:spTree>
    <p:extLst>
      <p:ext uri="{BB962C8B-B14F-4D97-AF65-F5344CB8AC3E}">
        <p14:creationId xmlns:p14="http://schemas.microsoft.com/office/powerpoint/2010/main" val="2614083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835EE-9594-D84D-72B8-360234C67613}"/>
            </a:ext>
          </a:extLst>
        </p:cNvPr>
        <p:cNvGrpSpPr/>
        <p:nvPr/>
      </p:nvGrpSpPr>
      <p:grpSpPr>
        <a:xfrm>
          <a:off x="0" y="0"/>
          <a:ext cx="0" cy="0"/>
          <a:chOff x="0" y="0"/>
          <a:chExt cx="0" cy="0"/>
        </a:xfrm>
      </p:grpSpPr>
      <p:pic>
        <p:nvPicPr>
          <p:cNvPr id="76" name="Picture 75" descr="A black background with white rectangles&#10;&#10;AI-generated content may be incorrect.">
            <a:extLst>
              <a:ext uri="{FF2B5EF4-FFF2-40B4-BE49-F238E27FC236}">
                <a16:creationId xmlns:a16="http://schemas.microsoft.com/office/drawing/2014/main" id="{00BCDB28-ED60-6B92-AC6C-B5C73AFD1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569" y="142579"/>
            <a:ext cx="8543877" cy="6492240"/>
          </a:xfrm>
          <a:prstGeom prst="rect">
            <a:avLst/>
          </a:prstGeom>
        </p:spPr>
      </p:pic>
      <p:sp>
        <p:nvSpPr>
          <p:cNvPr id="2" name="Title 1">
            <a:extLst>
              <a:ext uri="{FF2B5EF4-FFF2-40B4-BE49-F238E27FC236}">
                <a16:creationId xmlns:a16="http://schemas.microsoft.com/office/drawing/2014/main" id="{24FB91E7-9CF9-FA43-5F1C-3AFEE2448DDD}"/>
              </a:ext>
            </a:extLst>
          </p:cNvPr>
          <p:cNvSpPr>
            <a:spLocks noGrp="1"/>
          </p:cNvSpPr>
          <p:nvPr>
            <p:ph type="title"/>
          </p:nvPr>
        </p:nvSpPr>
        <p:spPr>
          <a:xfrm>
            <a:off x="294123" y="232971"/>
            <a:ext cx="9905998" cy="849861"/>
          </a:xfrm>
        </p:spPr>
        <p:txBody>
          <a:bodyPr>
            <a:normAutofit fontScale="90000"/>
          </a:bodyPr>
          <a:lstStyle/>
          <a:p>
            <a:r>
              <a:rPr lang="en-US" dirty="0">
                <a:solidFill>
                  <a:schemeClr val="bg2"/>
                </a:solidFill>
              </a:rPr>
              <a:t>Uml DOMAIN</a:t>
            </a:r>
            <a:br>
              <a:rPr lang="en-US" dirty="0">
                <a:solidFill>
                  <a:schemeClr val="bg2"/>
                </a:solidFill>
              </a:rPr>
            </a:br>
            <a:r>
              <a:rPr lang="en-US" dirty="0">
                <a:solidFill>
                  <a:schemeClr val="bg2"/>
                </a:solidFill>
              </a:rPr>
              <a:t> MODEL</a:t>
            </a:r>
          </a:p>
        </p:txBody>
      </p:sp>
      <p:sp>
        <p:nvSpPr>
          <p:cNvPr id="5" name="Slide Number Placeholder 4">
            <a:extLst>
              <a:ext uri="{FF2B5EF4-FFF2-40B4-BE49-F238E27FC236}">
                <a16:creationId xmlns:a16="http://schemas.microsoft.com/office/drawing/2014/main" id="{7908750E-D3B3-1826-DBF8-2FDE11D21A7B}"/>
              </a:ext>
            </a:extLst>
          </p:cNvPr>
          <p:cNvSpPr>
            <a:spLocks noGrp="1"/>
          </p:cNvSpPr>
          <p:nvPr>
            <p:ph type="sldNum" sz="quarter" idx="12"/>
          </p:nvPr>
        </p:nvSpPr>
        <p:spPr/>
        <p:txBody>
          <a:bodyPr/>
          <a:lstStyle/>
          <a:p>
            <a:fld id="{549BC40B-6776-44D4-9072-604CA9E7E9E9}" type="slidenum">
              <a:rPr lang="en-US" smtClean="0"/>
              <a:t>21</a:t>
            </a:fld>
            <a:endParaRPr lang="en-US" dirty="0"/>
          </a:p>
        </p:txBody>
      </p:sp>
    </p:spTree>
    <p:extLst>
      <p:ext uri="{BB962C8B-B14F-4D97-AF65-F5344CB8AC3E}">
        <p14:creationId xmlns:p14="http://schemas.microsoft.com/office/powerpoint/2010/main" val="2035799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D0FB5-6C11-64B0-C9E5-BDFFB93FD189}"/>
            </a:ext>
          </a:extLst>
        </p:cNvPr>
        <p:cNvGrpSpPr/>
        <p:nvPr/>
      </p:nvGrpSpPr>
      <p:grpSpPr>
        <a:xfrm>
          <a:off x="0" y="0"/>
          <a:ext cx="0" cy="0"/>
          <a:chOff x="0" y="0"/>
          <a:chExt cx="0" cy="0"/>
        </a:xfrm>
      </p:grpSpPr>
      <p:pic>
        <p:nvPicPr>
          <p:cNvPr id="102" name="Picture 101" descr="A black and white screen with white text&#10;&#10;AI-generated content may be incorrect.">
            <a:extLst>
              <a:ext uri="{FF2B5EF4-FFF2-40B4-BE49-F238E27FC236}">
                <a16:creationId xmlns:a16="http://schemas.microsoft.com/office/drawing/2014/main" id="{E13C253A-A6F8-B2B1-DE31-9C3C7408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16" y="723659"/>
            <a:ext cx="9808792" cy="5945373"/>
          </a:xfrm>
          <a:prstGeom prst="rect">
            <a:avLst/>
          </a:prstGeom>
        </p:spPr>
      </p:pic>
      <p:sp>
        <p:nvSpPr>
          <p:cNvPr id="2" name="Title 1">
            <a:extLst>
              <a:ext uri="{FF2B5EF4-FFF2-40B4-BE49-F238E27FC236}">
                <a16:creationId xmlns:a16="http://schemas.microsoft.com/office/drawing/2014/main" id="{ED5FB37C-129A-DF36-6761-69DF7C4DF71B}"/>
              </a:ext>
            </a:extLst>
          </p:cNvPr>
          <p:cNvSpPr>
            <a:spLocks noGrp="1"/>
          </p:cNvSpPr>
          <p:nvPr>
            <p:ph type="title"/>
          </p:nvPr>
        </p:nvSpPr>
        <p:spPr>
          <a:xfrm>
            <a:off x="579873" y="0"/>
            <a:ext cx="9905998" cy="849861"/>
          </a:xfrm>
        </p:spPr>
        <p:txBody>
          <a:bodyPr>
            <a:normAutofit/>
          </a:bodyPr>
          <a:lstStyle/>
          <a:p>
            <a:r>
              <a:rPr lang="en-US" dirty="0">
                <a:solidFill>
                  <a:schemeClr val="bg2"/>
                </a:solidFill>
              </a:rPr>
              <a:t>Uml Sequence Diagrams  </a:t>
            </a:r>
            <a:r>
              <a:rPr lang="en-US" sz="2700" cap="none" dirty="0">
                <a:solidFill>
                  <a:schemeClr val="accent5"/>
                </a:solidFill>
              </a:rPr>
              <a:t>ACCOUNTING REPORT</a:t>
            </a:r>
            <a:endParaRPr lang="en-US" cap="none" dirty="0">
              <a:solidFill>
                <a:schemeClr val="accent5"/>
              </a:solidFill>
            </a:endParaRPr>
          </a:p>
        </p:txBody>
      </p:sp>
      <p:sp>
        <p:nvSpPr>
          <p:cNvPr id="5" name="Slide Number Placeholder 4">
            <a:extLst>
              <a:ext uri="{FF2B5EF4-FFF2-40B4-BE49-F238E27FC236}">
                <a16:creationId xmlns:a16="http://schemas.microsoft.com/office/drawing/2014/main" id="{A1987F64-3D20-AE13-7CFF-8DA9225B44D0}"/>
              </a:ext>
            </a:extLst>
          </p:cNvPr>
          <p:cNvSpPr>
            <a:spLocks noGrp="1"/>
          </p:cNvSpPr>
          <p:nvPr>
            <p:ph type="sldNum" sz="quarter" idx="12"/>
          </p:nvPr>
        </p:nvSpPr>
        <p:spPr/>
        <p:txBody>
          <a:bodyPr/>
          <a:lstStyle/>
          <a:p>
            <a:fld id="{549BC40B-6776-44D4-9072-604CA9E7E9E9}" type="slidenum">
              <a:rPr lang="en-US" smtClean="0"/>
              <a:t>22</a:t>
            </a:fld>
            <a:endParaRPr lang="en-US" dirty="0"/>
          </a:p>
        </p:txBody>
      </p:sp>
    </p:spTree>
    <p:extLst>
      <p:ext uri="{BB962C8B-B14F-4D97-AF65-F5344CB8AC3E}">
        <p14:creationId xmlns:p14="http://schemas.microsoft.com/office/powerpoint/2010/main" val="1561908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228EC-8BA4-0422-F0EB-EE08FE334416}"/>
            </a:ext>
          </a:extLst>
        </p:cNvPr>
        <p:cNvGrpSpPr/>
        <p:nvPr/>
      </p:nvGrpSpPr>
      <p:grpSpPr>
        <a:xfrm>
          <a:off x="0" y="0"/>
          <a:ext cx="0" cy="0"/>
          <a:chOff x="0" y="0"/>
          <a:chExt cx="0" cy="0"/>
        </a:xfrm>
      </p:grpSpPr>
      <p:pic>
        <p:nvPicPr>
          <p:cNvPr id="31" name="Picture 30" descr="A black screen with white lines&#10;&#10;AI-generated content may be incorrect.">
            <a:extLst>
              <a:ext uri="{FF2B5EF4-FFF2-40B4-BE49-F238E27FC236}">
                <a16:creationId xmlns:a16="http://schemas.microsoft.com/office/drawing/2014/main" id="{FB3D4BF3-9774-B7A3-A030-6A6B4ADCE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12" y="609599"/>
            <a:ext cx="8789203" cy="6038026"/>
          </a:xfrm>
          <a:prstGeom prst="rect">
            <a:avLst/>
          </a:prstGeom>
        </p:spPr>
      </p:pic>
      <p:sp>
        <p:nvSpPr>
          <p:cNvPr id="2" name="Title 1">
            <a:extLst>
              <a:ext uri="{FF2B5EF4-FFF2-40B4-BE49-F238E27FC236}">
                <a16:creationId xmlns:a16="http://schemas.microsoft.com/office/drawing/2014/main" id="{F9A0A630-4C82-A9F7-A53A-3379CE64DC50}"/>
              </a:ext>
            </a:extLst>
          </p:cNvPr>
          <p:cNvSpPr>
            <a:spLocks noGrp="1"/>
          </p:cNvSpPr>
          <p:nvPr>
            <p:ph type="title"/>
          </p:nvPr>
        </p:nvSpPr>
        <p:spPr>
          <a:xfrm>
            <a:off x="579873" y="0"/>
            <a:ext cx="9905998" cy="849861"/>
          </a:xfrm>
        </p:spPr>
        <p:txBody>
          <a:bodyPr>
            <a:normAutofit/>
          </a:bodyPr>
          <a:lstStyle/>
          <a:p>
            <a:r>
              <a:rPr lang="en-US" dirty="0">
                <a:solidFill>
                  <a:schemeClr val="bg2"/>
                </a:solidFill>
              </a:rPr>
              <a:t>Uml Sequence Diagrams </a:t>
            </a:r>
            <a:r>
              <a:rPr lang="en-US" sz="2700" cap="none" dirty="0">
                <a:solidFill>
                  <a:schemeClr val="accent5"/>
                </a:solidFill>
              </a:rPr>
              <a:t>DASHBOARD PROCESSING</a:t>
            </a:r>
            <a:endParaRPr lang="en-US" cap="none" dirty="0">
              <a:solidFill>
                <a:schemeClr val="accent5"/>
              </a:solidFill>
            </a:endParaRPr>
          </a:p>
        </p:txBody>
      </p:sp>
      <p:sp>
        <p:nvSpPr>
          <p:cNvPr id="5" name="Slide Number Placeholder 4">
            <a:extLst>
              <a:ext uri="{FF2B5EF4-FFF2-40B4-BE49-F238E27FC236}">
                <a16:creationId xmlns:a16="http://schemas.microsoft.com/office/drawing/2014/main" id="{C99D1EE1-7DC9-DC73-886D-5D6FD87983DB}"/>
              </a:ext>
            </a:extLst>
          </p:cNvPr>
          <p:cNvSpPr>
            <a:spLocks noGrp="1"/>
          </p:cNvSpPr>
          <p:nvPr>
            <p:ph type="sldNum" sz="quarter" idx="12"/>
          </p:nvPr>
        </p:nvSpPr>
        <p:spPr/>
        <p:txBody>
          <a:bodyPr/>
          <a:lstStyle/>
          <a:p>
            <a:fld id="{549BC40B-6776-44D4-9072-604CA9E7E9E9}" type="slidenum">
              <a:rPr lang="en-US" smtClean="0"/>
              <a:t>23</a:t>
            </a:fld>
            <a:endParaRPr lang="en-US" dirty="0"/>
          </a:p>
        </p:txBody>
      </p:sp>
    </p:spTree>
    <p:extLst>
      <p:ext uri="{BB962C8B-B14F-4D97-AF65-F5344CB8AC3E}">
        <p14:creationId xmlns:p14="http://schemas.microsoft.com/office/powerpoint/2010/main" val="410559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29EC4-CBFB-126B-BA1E-D388D70CA204}"/>
            </a:ext>
          </a:extLst>
        </p:cNvPr>
        <p:cNvGrpSpPr/>
        <p:nvPr/>
      </p:nvGrpSpPr>
      <p:grpSpPr>
        <a:xfrm>
          <a:off x="0" y="0"/>
          <a:ext cx="0" cy="0"/>
          <a:chOff x="0" y="0"/>
          <a:chExt cx="0" cy="0"/>
        </a:xfrm>
      </p:grpSpPr>
      <p:pic>
        <p:nvPicPr>
          <p:cNvPr id="8" name="Picture 7" descr="A black background with white lines&#10;&#10;AI-generated content may be incorrect.">
            <a:extLst>
              <a:ext uri="{FF2B5EF4-FFF2-40B4-BE49-F238E27FC236}">
                <a16:creationId xmlns:a16="http://schemas.microsoft.com/office/drawing/2014/main" id="{7D124799-CBD9-5B48-0B79-37140A00F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058" y="701245"/>
            <a:ext cx="7622528" cy="5880065"/>
          </a:xfrm>
          <a:prstGeom prst="rect">
            <a:avLst/>
          </a:prstGeom>
        </p:spPr>
      </p:pic>
      <p:sp>
        <p:nvSpPr>
          <p:cNvPr id="2" name="Title 1">
            <a:extLst>
              <a:ext uri="{FF2B5EF4-FFF2-40B4-BE49-F238E27FC236}">
                <a16:creationId xmlns:a16="http://schemas.microsoft.com/office/drawing/2014/main" id="{507390DD-BBF8-47F1-CB1D-D4FBA20DEEB6}"/>
              </a:ext>
            </a:extLst>
          </p:cNvPr>
          <p:cNvSpPr>
            <a:spLocks noGrp="1"/>
          </p:cNvSpPr>
          <p:nvPr>
            <p:ph type="title"/>
          </p:nvPr>
        </p:nvSpPr>
        <p:spPr>
          <a:xfrm>
            <a:off x="579873" y="0"/>
            <a:ext cx="9905998" cy="849861"/>
          </a:xfrm>
        </p:spPr>
        <p:txBody>
          <a:bodyPr>
            <a:normAutofit/>
          </a:bodyPr>
          <a:lstStyle/>
          <a:p>
            <a:r>
              <a:rPr lang="en-US" dirty="0">
                <a:solidFill>
                  <a:schemeClr val="bg2"/>
                </a:solidFill>
              </a:rPr>
              <a:t>Uml Sequence Diagrams </a:t>
            </a:r>
            <a:r>
              <a:rPr lang="en-US" sz="2700" cap="none" dirty="0">
                <a:solidFill>
                  <a:schemeClr val="accent5"/>
                </a:solidFill>
              </a:rPr>
              <a:t>INVOICING</a:t>
            </a:r>
            <a:endParaRPr lang="en-US" cap="none" dirty="0">
              <a:solidFill>
                <a:schemeClr val="accent5"/>
              </a:solidFill>
            </a:endParaRPr>
          </a:p>
        </p:txBody>
      </p:sp>
      <p:sp>
        <p:nvSpPr>
          <p:cNvPr id="4" name="Date Placeholder 3">
            <a:extLst>
              <a:ext uri="{FF2B5EF4-FFF2-40B4-BE49-F238E27FC236}">
                <a16:creationId xmlns:a16="http://schemas.microsoft.com/office/drawing/2014/main" id="{5BEA1FA5-824E-12A1-99AC-97EA4D2D3F0D}"/>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D69FBB23-8D69-AA8C-879E-F140B802C5EE}"/>
              </a:ext>
            </a:extLst>
          </p:cNvPr>
          <p:cNvSpPr>
            <a:spLocks noGrp="1"/>
          </p:cNvSpPr>
          <p:nvPr>
            <p:ph type="sldNum" sz="quarter" idx="12"/>
          </p:nvPr>
        </p:nvSpPr>
        <p:spPr/>
        <p:txBody>
          <a:bodyPr/>
          <a:lstStyle/>
          <a:p>
            <a:fld id="{549BC40B-6776-44D4-9072-604CA9E7E9E9}" type="slidenum">
              <a:rPr lang="en-US" smtClean="0"/>
              <a:t>24</a:t>
            </a:fld>
            <a:endParaRPr lang="en-US" dirty="0"/>
          </a:p>
        </p:txBody>
      </p:sp>
    </p:spTree>
    <p:extLst>
      <p:ext uri="{BB962C8B-B14F-4D97-AF65-F5344CB8AC3E}">
        <p14:creationId xmlns:p14="http://schemas.microsoft.com/office/powerpoint/2010/main" val="2651730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8EAE8-77DA-40E3-99B2-A1DCBDE8C6A9}"/>
            </a:ext>
          </a:extLst>
        </p:cNvPr>
        <p:cNvGrpSpPr/>
        <p:nvPr/>
      </p:nvGrpSpPr>
      <p:grpSpPr>
        <a:xfrm>
          <a:off x="0" y="0"/>
          <a:ext cx="0" cy="0"/>
          <a:chOff x="0" y="0"/>
          <a:chExt cx="0" cy="0"/>
        </a:xfrm>
      </p:grpSpPr>
      <p:pic>
        <p:nvPicPr>
          <p:cNvPr id="8" name="Picture 7" descr="A black background with white text&#10;&#10;AI-generated content may be incorrect.">
            <a:extLst>
              <a:ext uri="{FF2B5EF4-FFF2-40B4-BE49-F238E27FC236}">
                <a16:creationId xmlns:a16="http://schemas.microsoft.com/office/drawing/2014/main" id="{37E5F0B0-A21B-392E-4AD3-F46D53955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714179"/>
            <a:ext cx="9828211" cy="5918292"/>
          </a:xfrm>
          <a:prstGeom prst="rect">
            <a:avLst/>
          </a:prstGeom>
        </p:spPr>
      </p:pic>
      <p:sp>
        <p:nvSpPr>
          <p:cNvPr id="2" name="Title 1">
            <a:extLst>
              <a:ext uri="{FF2B5EF4-FFF2-40B4-BE49-F238E27FC236}">
                <a16:creationId xmlns:a16="http://schemas.microsoft.com/office/drawing/2014/main" id="{D0FC6D84-CA75-3E4C-6F79-A7D4729CD585}"/>
              </a:ext>
            </a:extLst>
          </p:cNvPr>
          <p:cNvSpPr>
            <a:spLocks noGrp="1"/>
          </p:cNvSpPr>
          <p:nvPr>
            <p:ph type="title"/>
          </p:nvPr>
        </p:nvSpPr>
        <p:spPr>
          <a:xfrm>
            <a:off x="579873" y="0"/>
            <a:ext cx="9905998" cy="849861"/>
          </a:xfrm>
        </p:spPr>
        <p:txBody>
          <a:bodyPr>
            <a:normAutofit/>
          </a:bodyPr>
          <a:lstStyle/>
          <a:p>
            <a:r>
              <a:rPr lang="en-US" dirty="0">
                <a:solidFill>
                  <a:schemeClr val="bg2"/>
                </a:solidFill>
              </a:rPr>
              <a:t>Uml Sequence Diagrams </a:t>
            </a:r>
            <a:r>
              <a:rPr lang="en-US" sz="2700" cap="none" dirty="0">
                <a:solidFill>
                  <a:schemeClr val="accent5"/>
                </a:solidFill>
              </a:rPr>
              <a:t>TREASURY CASH ACTIVITY</a:t>
            </a:r>
            <a:endParaRPr lang="en-US" cap="none" dirty="0">
              <a:solidFill>
                <a:schemeClr val="accent5"/>
              </a:solidFill>
            </a:endParaRPr>
          </a:p>
        </p:txBody>
      </p:sp>
      <p:sp>
        <p:nvSpPr>
          <p:cNvPr id="4" name="Date Placeholder 3">
            <a:extLst>
              <a:ext uri="{FF2B5EF4-FFF2-40B4-BE49-F238E27FC236}">
                <a16:creationId xmlns:a16="http://schemas.microsoft.com/office/drawing/2014/main" id="{E85A46BA-625D-4C0A-F8C2-19D8997ED4B8}"/>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239DA40E-6D32-3B6C-0D70-B6EB0675C345}"/>
              </a:ext>
            </a:extLst>
          </p:cNvPr>
          <p:cNvSpPr>
            <a:spLocks noGrp="1"/>
          </p:cNvSpPr>
          <p:nvPr>
            <p:ph type="sldNum" sz="quarter" idx="12"/>
          </p:nvPr>
        </p:nvSpPr>
        <p:spPr/>
        <p:txBody>
          <a:bodyPr/>
          <a:lstStyle/>
          <a:p>
            <a:fld id="{549BC40B-6776-44D4-9072-604CA9E7E9E9}" type="slidenum">
              <a:rPr lang="en-US" smtClean="0"/>
              <a:t>25</a:t>
            </a:fld>
            <a:endParaRPr lang="en-US" dirty="0"/>
          </a:p>
        </p:txBody>
      </p:sp>
    </p:spTree>
    <p:extLst>
      <p:ext uri="{BB962C8B-B14F-4D97-AF65-F5344CB8AC3E}">
        <p14:creationId xmlns:p14="http://schemas.microsoft.com/office/powerpoint/2010/main" val="3963644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3C82F-FC9E-5425-C312-B58B9ECAEB36}"/>
            </a:ext>
          </a:extLst>
        </p:cNvPr>
        <p:cNvGrpSpPr/>
        <p:nvPr/>
      </p:nvGrpSpPr>
      <p:grpSpPr>
        <a:xfrm>
          <a:off x="0" y="0"/>
          <a:ext cx="0" cy="0"/>
          <a:chOff x="0" y="0"/>
          <a:chExt cx="0" cy="0"/>
        </a:xfrm>
      </p:grpSpPr>
      <p:pic>
        <p:nvPicPr>
          <p:cNvPr id="9" name="Picture 8" descr="A black background with white text&#10;&#10;AI-generated content may be incorrect.">
            <a:extLst>
              <a:ext uri="{FF2B5EF4-FFF2-40B4-BE49-F238E27FC236}">
                <a16:creationId xmlns:a16="http://schemas.microsoft.com/office/drawing/2014/main" id="{EC4309EC-26B4-B697-ED98-F276F7079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569" y="215918"/>
            <a:ext cx="9249790" cy="6553013"/>
          </a:xfrm>
          <a:prstGeom prst="rect">
            <a:avLst/>
          </a:prstGeom>
        </p:spPr>
      </p:pic>
      <p:sp>
        <p:nvSpPr>
          <p:cNvPr id="2" name="Title 1">
            <a:extLst>
              <a:ext uri="{FF2B5EF4-FFF2-40B4-BE49-F238E27FC236}">
                <a16:creationId xmlns:a16="http://schemas.microsoft.com/office/drawing/2014/main" id="{27FCADFB-48AA-8298-D0E4-9DF09F07CE7D}"/>
              </a:ext>
            </a:extLst>
          </p:cNvPr>
          <p:cNvSpPr>
            <a:spLocks noGrp="1"/>
          </p:cNvSpPr>
          <p:nvPr>
            <p:ph type="title"/>
          </p:nvPr>
        </p:nvSpPr>
        <p:spPr>
          <a:xfrm>
            <a:off x="84573" y="353621"/>
            <a:ext cx="9905998" cy="849861"/>
          </a:xfrm>
        </p:spPr>
        <p:txBody>
          <a:bodyPr>
            <a:noAutofit/>
          </a:bodyPr>
          <a:lstStyle/>
          <a:p>
            <a:r>
              <a:rPr lang="en-US" sz="2800" dirty="0">
                <a:solidFill>
                  <a:schemeClr val="bg2"/>
                </a:solidFill>
              </a:rPr>
              <a:t>Uml </a:t>
            </a:r>
            <a:br>
              <a:rPr lang="en-US" sz="2800" dirty="0">
                <a:solidFill>
                  <a:schemeClr val="bg2"/>
                </a:solidFill>
              </a:rPr>
            </a:br>
            <a:r>
              <a:rPr lang="en-US" sz="2800" dirty="0">
                <a:solidFill>
                  <a:schemeClr val="bg2"/>
                </a:solidFill>
              </a:rPr>
              <a:t>Class</a:t>
            </a:r>
            <a:br>
              <a:rPr lang="en-US" sz="2800" dirty="0">
                <a:solidFill>
                  <a:schemeClr val="bg2"/>
                </a:solidFill>
              </a:rPr>
            </a:br>
            <a:r>
              <a:rPr lang="en-US" sz="2800" dirty="0">
                <a:solidFill>
                  <a:schemeClr val="bg2"/>
                </a:solidFill>
              </a:rPr>
              <a:t>diagram</a:t>
            </a:r>
          </a:p>
        </p:txBody>
      </p:sp>
      <p:sp>
        <p:nvSpPr>
          <p:cNvPr id="4" name="Date Placeholder 3">
            <a:extLst>
              <a:ext uri="{FF2B5EF4-FFF2-40B4-BE49-F238E27FC236}">
                <a16:creationId xmlns:a16="http://schemas.microsoft.com/office/drawing/2014/main" id="{61DDA1D1-EE98-74B1-15BC-3161C5BEB589}"/>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C0C72817-6562-6893-3EF6-26CA9F36462C}"/>
              </a:ext>
            </a:extLst>
          </p:cNvPr>
          <p:cNvSpPr>
            <a:spLocks noGrp="1"/>
          </p:cNvSpPr>
          <p:nvPr>
            <p:ph type="sldNum" sz="quarter" idx="12"/>
          </p:nvPr>
        </p:nvSpPr>
        <p:spPr/>
        <p:txBody>
          <a:bodyPr/>
          <a:lstStyle/>
          <a:p>
            <a:fld id="{549BC40B-6776-44D4-9072-604CA9E7E9E9}" type="slidenum">
              <a:rPr lang="en-US" smtClean="0"/>
              <a:t>26</a:t>
            </a:fld>
            <a:endParaRPr lang="en-US" dirty="0"/>
          </a:p>
        </p:txBody>
      </p:sp>
    </p:spTree>
    <p:extLst>
      <p:ext uri="{BB962C8B-B14F-4D97-AF65-F5344CB8AC3E}">
        <p14:creationId xmlns:p14="http://schemas.microsoft.com/office/powerpoint/2010/main" val="225448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3F9E7-B413-076F-4D3F-B34E86D49AE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DF2001A-04BD-6A2B-4C0B-E75FA2E07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29" y="768084"/>
            <a:ext cx="10949291" cy="5967453"/>
          </a:xfrm>
          <a:prstGeom prst="rect">
            <a:avLst/>
          </a:prstGeom>
        </p:spPr>
      </p:pic>
      <p:sp>
        <p:nvSpPr>
          <p:cNvPr id="2" name="Title 1">
            <a:extLst>
              <a:ext uri="{FF2B5EF4-FFF2-40B4-BE49-F238E27FC236}">
                <a16:creationId xmlns:a16="http://schemas.microsoft.com/office/drawing/2014/main" id="{3B598205-F8CA-B61C-4A1F-D3D820B28C5D}"/>
              </a:ext>
            </a:extLst>
          </p:cNvPr>
          <p:cNvSpPr>
            <a:spLocks noGrp="1"/>
          </p:cNvSpPr>
          <p:nvPr>
            <p:ph type="title"/>
          </p:nvPr>
        </p:nvSpPr>
        <p:spPr>
          <a:xfrm>
            <a:off x="579873" y="0"/>
            <a:ext cx="9905998" cy="849861"/>
          </a:xfrm>
        </p:spPr>
        <p:txBody>
          <a:bodyPr>
            <a:normAutofit/>
          </a:bodyPr>
          <a:lstStyle/>
          <a:p>
            <a:r>
              <a:rPr lang="en-US" dirty="0">
                <a:solidFill>
                  <a:schemeClr val="bg2"/>
                </a:solidFill>
              </a:rPr>
              <a:t>Uml STATE DIAGRAM – LOAN STATES</a:t>
            </a:r>
            <a:endParaRPr lang="en-US" cap="none" dirty="0">
              <a:solidFill>
                <a:schemeClr val="accent5"/>
              </a:solidFill>
            </a:endParaRPr>
          </a:p>
        </p:txBody>
      </p:sp>
      <p:sp>
        <p:nvSpPr>
          <p:cNvPr id="4" name="Date Placeholder 3">
            <a:extLst>
              <a:ext uri="{FF2B5EF4-FFF2-40B4-BE49-F238E27FC236}">
                <a16:creationId xmlns:a16="http://schemas.microsoft.com/office/drawing/2014/main" id="{7560FE89-BE31-A067-3BA0-8738BE63F908}"/>
              </a:ext>
            </a:extLst>
          </p:cNvPr>
          <p:cNvSpPr>
            <a:spLocks noGrp="1"/>
          </p:cNvSpPr>
          <p:nvPr>
            <p:ph type="dt" sz="half" idx="10"/>
          </p:nvPr>
        </p:nvSpPr>
        <p:spPr/>
        <p:txBody>
          <a:bodyPr/>
          <a:lstStyle/>
          <a:p>
            <a:r>
              <a:rPr lang="en-US"/>
              <a:t>10/13/2024</a:t>
            </a:r>
            <a:endParaRPr lang="en-US" dirty="0"/>
          </a:p>
        </p:txBody>
      </p:sp>
    </p:spTree>
    <p:extLst>
      <p:ext uri="{BB962C8B-B14F-4D97-AF65-F5344CB8AC3E}">
        <p14:creationId xmlns:p14="http://schemas.microsoft.com/office/powerpoint/2010/main" val="1794185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9C243-594C-C32F-0031-60AFED6BBF5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06FDA9F-2462-2B39-3222-4CFD19E8F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31" y="1296561"/>
            <a:ext cx="11708446" cy="4264877"/>
          </a:xfrm>
          <a:prstGeom prst="rect">
            <a:avLst/>
          </a:prstGeom>
        </p:spPr>
      </p:pic>
      <p:sp>
        <p:nvSpPr>
          <p:cNvPr id="2" name="Title 1">
            <a:extLst>
              <a:ext uri="{FF2B5EF4-FFF2-40B4-BE49-F238E27FC236}">
                <a16:creationId xmlns:a16="http://schemas.microsoft.com/office/drawing/2014/main" id="{5FB81762-A18E-53BC-480B-B52EAFEA9CCC}"/>
              </a:ext>
            </a:extLst>
          </p:cNvPr>
          <p:cNvSpPr>
            <a:spLocks noGrp="1"/>
          </p:cNvSpPr>
          <p:nvPr>
            <p:ph type="title"/>
          </p:nvPr>
        </p:nvSpPr>
        <p:spPr>
          <a:xfrm>
            <a:off x="579872" y="0"/>
            <a:ext cx="10256361" cy="849861"/>
          </a:xfrm>
        </p:spPr>
        <p:txBody>
          <a:bodyPr>
            <a:normAutofit/>
          </a:bodyPr>
          <a:lstStyle/>
          <a:p>
            <a:r>
              <a:rPr lang="en-US" dirty="0">
                <a:solidFill>
                  <a:schemeClr val="bg2"/>
                </a:solidFill>
              </a:rPr>
              <a:t>Uml SWIMLANE DIAGRAM – COMPLIANCE PROCESS</a:t>
            </a:r>
            <a:endParaRPr lang="en-US" cap="none" dirty="0">
              <a:solidFill>
                <a:schemeClr val="accent5"/>
              </a:solidFill>
            </a:endParaRPr>
          </a:p>
        </p:txBody>
      </p:sp>
      <p:sp>
        <p:nvSpPr>
          <p:cNvPr id="4" name="Date Placeholder 3">
            <a:extLst>
              <a:ext uri="{FF2B5EF4-FFF2-40B4-BE49-F238E27FC236}">
                <a16:creationId xmlns:a16="http://schemas.microsoft.com/office/drawing/2014/main" id="{14F1D850-8922-6E27-6CFA-69CBCD006F6E}"/>
              </a:ext>
            </a:extLst>
          </p:cNvPr>
          <p:cNvSpPr>
            <a:spLocks noGrp="1"/>
          </p:cNvSpPr>
          <p:nvPr>
            <p:ph type="dt" sz="half" idx="10"/>
          </p:nvPr>
        </p:nvSpPr>
        <p:spPr/>
        <p:txBody>
          <a:bodyPr/>
          <a:lstStyle/>
          <a:p>
            <a:r>
              <a:rPr lang="en-US" dirty="0"/>
              <a:t>10/13/2024</a:t>
            </a:r>
          </a:p>
        </p:txBody>
      </p:sp>
      <p:sp>
        <p:nvSpPr>
          <p:cNvPr id="5" name="Slide Number Placeholder 4">
            <a:extLst>
              <a:ext uri="{FF2B5EF4-FFF2-40B4-BE49-F238E27FC236}">
                <a16:creationId xmlns:a16="http://schemas.microsoft.com/office/drawing/2014/main" id="{6DF8561A-903E-A8AE-F9A4-C0D6B857476F}"/>
              </a:ext>
            </a:extLst>
          </p:cNvPr>
          <p:cNvSpPr>
            <a:spLocks noGrp="1"/>
          </p:cNvSpPr>
          <p:nvPr>
            <p:ph type="sldNum" sz="quarter" idx="12"/>
          </p:nvPr>
        </p:nvSpPr>
        <p:spPr/>
        <p:txBody>
          <a:bodyPr/>
          <a:lstStyle/>
          <a:p>
            <a:fld id="{549BC40B-6776-44D4-9072-604CA9E7E9E9}" type="slidenum">
              <a:rPr lang="en-US" smtClean="0"/>
              <a:t>28</a:t>
            </a:fld>
            <a:endParaRPr lang="en-US" dirty="0"/>
          </a:p>
        </p:txBody>
      </p:sp>
    </p:spTree>
    <p:extLst>
      <p:ext uri="{BB962C8B-B14F-4D97-AF65-F5344CB8AC3E}">
        <p14:creationId xmlns:p14="http://schemas.microsoft.com/office/powerpoint/2010/main" val="3152895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30638-6FFB-798E-DC02-A979A991DD2E}"/>
            </a:ext>
          </a:extLst>
        </p:cNvPr>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97075625-341C-2E61-DC4F-CE34E1AB7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53" y="700213"/>
            <a:ext cx="8147220" cy="6024672"/>
          </a:xfrm>
          <a:prstGeom prst="rect">
            <a:avLst/>
          </a:prstGeom>
        </p:spPr>
      </p:pic>
      <p:sp>
        <p:nvSpPr>
          <p:cNvPr id="2" name="Title 1">
            <a:extLst>
              <a:ext uri="{FF2B5EF4-FFF2-40B4-BE49-F238E27FC236}">
                <a16:creationId xmlns:a16="http://schemas.microsoft.com/office/drawing/2014/main" id="{7CC4F51E-33B8-1AE6-53D0-F7E0FB60CC7C}"/>
              </a:ext>
            </a:extLst>
          </p:cNvPr>
          <p:cNvSpPr>
            <a:spLocks noGrp="1"/>
          </p:cNvSpPr>
          <p:nvPr>
            <p:ph type="title"/>
          </p:nvPr>
        </p:nvSpPr>
        <p:spPr>
          <a:xfrm>
            <a:off x="579873" y="0"/>
            <a:ext cx="9905998" cy="849861"/>
          </a:xfrm>
        </p:spPr>
        <p:txBody>
          <a:bodyPr>
            <a:normAutofit/>
          </a:bodyPr>
          <a:lstStyle/>
          <a:p>
            <a:r>
              <a:rPr lang="en-US" dirty="0">
                <a:solidFill>
                  <a:schemeClr val="bg2"/>
                </a:solidFill>
              </a:rPr>
              <a:t>Uml COMPONENT DIAGRAM</a:t>
            </a:r>
            <a:endParaRPr lang="en-US" cap="none" dirty="0">
              <a:solidFill>
                <a:schemeClr val="accent5"/>
              </a:solidFill>
            </a:endParaRPr>
          </a:p>
        </p:txBody>
      </p:sp>
      <p:sp>
        <p:nvSpPr>
          <p:cNvPr id="4" name="Date Placeholder 3">
            <a:extLst>
              <a:ext uri="{FF2B5EF4-FFF2-40B4-BE49-F238E27FC236}">
                <a16:creationId xmlns:a16="http://schemas.microsoft.com/office/drawing/2014/main" id="{58E5C5F2-ADBD-B84A-152C-40C740DF9529}"/>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EA05E06A-4AC9-6D4B-2E1E-2FCB7907345F}"/>
              </a:ext>
            </a:extLst>
          </p:cNvPr>
          <p:cNvSpPr>
            <a:spLocks noGrp="1"/>
          </p:cNvSpPr>
          <p:nvPr>
            <p:ph type="sldNum" sz="quarter" idx="12"/>
          </p:nvPr>
        </p:nvSpPr>
        <p:spPr/>
        <p:txBody>
          <a:bodyPr/>
          <a:lstStyle/>
          <a:p>
            <a:fld id="{549BC40B-6776-44D4-9072-604CA9E7E9E9}" type="slidenum">
              <a:rPr lang="en-US" smtClean="0"/>
              <a:t>29</a:t>
            </a:fld>
            <a:endParaRPr lang="en-US" dirty="0"/>
          </a:p>
        </p:txBody>
      </p:sp>
    </p:spTree>
    <p:extLst>
      <p:ext uri="{BB962C8B-B14F-4D97-AF65-F5344CB8AC3E}">
        <p14:creationId xmlns:p14="http://schemas.microsoft.com/office/powerpoint/2010/main" val="134250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D77EA-66CE-0305-9DE0-2066BE86D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24C65-A6CF-22FF-24DC-6CDAC968C501}"/>
              </a:ext>
            </a:extLst>
          </p:cNvPr>
          <p:cNvSpPr>
            <a:spLocks noGrp="1"/>
          </p:cNvSpPr>
          <p:nvPr>
            <p:ph type="title"/>
          </p:nvPr>
        </p:nvSpPr>
        <p:spPr>
          <a:xfrm>
            <a:off x="1241529" y="97909"/>
            <a:ext cx="9905998" cy="849861"/>
          </a:xfrm>
        </p:spPr>
        <p:txBody>
          <a:bodyPr/>
          <a:lstStyle/>
          <a:p>
            <a:r>
              <a:rPr lang="en-US" dirty="0">
                <a:solidFill>
                  <a:schemeClr val="bg2"/>
                </a:solidFill>
              </a:rPr>
              <a:t>Problem statement and requirements</a:t>
            </a:r>
          </a:p>
        </p:txBody>
      </p:sp>
      <p:sp>
        <p:nvSpPr>
          <p:cNvPr id="3" name="Content Placeholder 2">
            <a:extLst>
              <a:ext uri="{FF2B5EF4-FFF2-40B4-BE49-F238E27FC236}">
                <a16:creationId xmlns:a16="http://schemas.microsoft.com/office/drawing/2014/main" id="{78566357-7BE4-0F48-7078-75F1E42EFA73}"/>
              </a:ext>
            </a:extLst>
          </p:cNvPr>
          <p:cNvSpPr>
            <a:spLocks noGrp="1"/>
          </p:cNvSpPr>
          <p:nvPr>
            <p:ph idx="1"/>
          </p:nvPr>
        </p:nvSpPr>
        <p:spPr>
          <a:xfrm>
            <a:off x="1141412" y="974471"/>
            <a:ext cx="9905999" cy="5273928"/>
          </a:xfrm>
        </p:spPr>
        <p:txBody>
          <a:bodyPr>
            <a:normAutofit fontScale="70000" lnSpcReduction="20000"/>
          </a:bodyPr>
          <a:lstStyle/>
          <a:p>
            <a:pPr marL="0" indent="0">
              <a:buNone/>
            </a:pPr>
            <a:r>
              <a:rPr lang="en-US" sz="2500" b="1" i="0" dirty="0">
                <a:solidFill>
                  <a:schemeClr val="bg2"/>
                </a:solidFill>
                <a:effectLst/>
                <a:latin typeface="Lato Extended"/>
              </a:rPr>
              <a:t>Problem Description</a:t>
            </a:r>
          </a:p>
          <a:p>
            <a:pPr marL="0" indent="0">
              <a:buNone/>
            </a:pPr>
            <a:r>
              <a:rPr lang="en-US" sz="2300" b="1" dirty="0">
                <a:solidFill>
                  <a:schemeClr val="bg2"/>
                </a:solidFill>
                <a:latin typeface="Lato Extended"/>
              </a:rPr>
              <a:t>Symptoms:</a:t>
            </a:r>
          </a:p>
          <a:p>
            <a:r>
              <a:rPr lang="en-US" sz="2000" b="0" i="0" dirty="0">
                <a:solidFill>
                  <a:srgbClr val="1F2328"/>
                </a:solidFill>
                <a:effectLst/>
                <a:latin typeface="Lato Extended"/>
              </a:rPr>
              <a:t>Several month-end closes were delayed due to errors found in spreadsheet formulas.</a:t>
            </a:r>
          </a:p>
          <a:p>
            <a:r>
              <a:rPr lang="en-US" sz="2000" b="0" i="0" dirty="0">
                <a:solidFill>
                  <a:srgbClr val="1F2328"/>
                </a:solidFill>
                <a:effectLst/>
                <a:latin typeface="Lato Extended"/>
              </a:rPr>
              <a:t>Financial statements had to be reissued due to a material error in calculating loan losses.</a:t>
            </a:r>
            <a:endParaRPr lang="en-US" sz="2000" dirty="0">
              <a:solidFill>
                <a:srgbClr val="1F2328"/>
              </a:solidFill>
              <a:latin typeface="Lato Extended"/>
            </a:endParaRPr>
          </a:p>
          <a:p>
            <a:r>
              <a:rPr lang="en-US" sz="2000" dirty="0">
                <a:solidFill>
                  <a:srgbClr val="1F2328"/>
                </a:solidFill>
                <a:latin typeface="Lato Extended"/>
              </a:rPr>
              <a:t>M</a:t>
            </a:r>
            <a:r>
              <a:rPr lang="en-US" sz="2000" b="0" i="0" dirty="0">
                <a:solidFill>
                  <a:srgbClr val="1F2328"/>
                </a:solidFill>
                <a:effectLst/>
                <a:latin typeface="Lato Extended"/>
              </a:rPr>
              <a:t>ajor default event for a large Loan was missed, due to a lack of communication between the credit officer and the loan team</a:t>
            </a:r>
          </a:p>
          <a:p>
            <a:r>
              <a:rPr lang="en-US" sz="2000" b="0" i="0" dirty="0">
                <a:solidFill>
                  <a:srgbClr val="1F2328"/>
                </a:solidFill>
                <a:effectLst/>
                <a:latin typeface="Lato Extended"/>
              </a:rPr>
              <a:t>KPI’s related to the timeliness of accounting functions have been increasing substantially</a:t>
            </a:r>
            <a:endParaRPr lang="en-US" sz="2000" dirty="0">
              <a:solidFill>
                <a:srgbClr val="1F2328"/>
              </a:solidFill>
              <a:latin typeface="Lato Extended"/>
            </a:endParaRPr>
          </a:p>
          <a:p>
            <a:pPr marL="0" indent="0">
              <a:buNone/>
            </a:pPr>
            <a:r>
              <a:rPr lang="en-US" sz="2300" b="1" dirty="0">
                <a:solidFill>
                  <a:schemeClr val="bg2"/>
                </a:solidFill>
                <a:latin typeface="Lato Extended"/>
              </a:rPr>
              <a:t>Causes:</a:t>
            </a:r>
          </a:p>
          <a:p>
            <a:r>
              <a:rPr lang="en-US" sz="1800" b="0" i="0" dirty="0">
                <a:solidFill>
                  <a:srgbClr val="1F2328"/>
                </a:solidFill>
                <a:effectLst/>
                <a:latin typeface="Lato Extended"/>
              </a:rPr>
              <a:t>Over the course of several months, management team and ownership group investigated</a:t>
            </a:r>
            <a:endParaRPr lang="en-US" sz="1800" b="1" i="0" dirty="0">
              <a:solidFill>
                <a:schemeClr val="bg2"/>
              </a:solidFill>
              <a:effectLst/>
              <a:latin typeface="Lato Extended"/>
            </a:endParaRPr>
          </a:p>
          <a:p>
            <a:r>
              <a:rPr lang="en-US" sz="1800" b="0" i="0" dirty="0">
                <a:solidFill>
                  <a:srgbClr val="1F2328"/>
                </a:solidFill>
                <a:effectLst/>
                <a:latin typeface="Lato Extended"/>
              </a:rPr>
              <a:t>Software being used by the Company was primary cause</a:t>
            </a:r>
          </a:p>
          <a:p>
            <a:pPr lvl="1"/>
            <a:r>
              <a:rPr lang="en-US" sz="1600" b="0" i="0" dirty="0">
                <a:solidFill>
                  <a:srgbClr val="1F2328"/>
                </a:solidFill>
                <a:effectLst/>
                <a:latin typeface="Lato Extended"/>
              </a:rPr>
              <a:t>Spreadsheets and a Microsoft Access Database to keep track of the accounting, servicing, and analytics of its Loan portfolio</a:t>
            </a:r>
          </a:p>
          <a:p>
            <a:pPr lvl="1"/>
            <a:r>
              <a:rPr lang="en-US" sz="1600" b="0" i="0" dirty="0">
                <a:solidFill>
                  <a:srgbClr val="1F2328"/>
                </a:solidFill>
                <a:effectLst/>
                <a:latin typeface="Lato Extended"/>
              </a:rPr>
              <a:t>The spreadsheets are unwieldy and prone to error and the Access Database is slow and cumbersome to use. </a:t>
            </a:r>
          </a:p>
          <a:p>
            <a:pPr lvl="1"/>
            <a:r>
              <a:rPr lang="en-US" sz="1600" b="0" i="0" dirty="0">
                <a:solidFill>
                  <a:srgbClr val="1F2328"/>
                </a:solidFill>
                <a:effectLst/>
                <a:latin typeface="Lato Extended"/>
              </a:rPr>
              <a:t>The two are not connected and significant time is spent reconciling them during period closes. </a:t>
            </a:r>
          </a:p>
          <a:p>
            <a:pPr marL="0" indent="0">
              <a:buNone/>
            </a:pPr>
            <a:r>
              <a:rPr lang="en-US" sz="2100" b="1" dirty="0">
                <a:solidFill>
                  <a:schemeClr val="bg2"/>
                </a:solidFill>
                <a:latin typeface="Lato Extended"/>
              </a:rPr>
              <a:t>Desired Outcomes:</a:t>
            </a:r>
          </a:p>
          <a:p>
            <a:r>
              <a:rPr lang="en-US" sz="1800" b="0" i="0" dirty="0">
                <a:solidFill>
                  <a:srgbClr val="1F2328"/>
                </a:solidFill>
                <a:effectLst/>
                <a:latin typeface="Lato Extended"/>
              </a:rPr>
              <a:t>Reduce time spent on issues related to poor systems</a:t>
            </a:r>
          </a:p>
          <a:p>
            <a:r>
              <a:rPr lang="en-US" sz="1900" b="0" i="0" dirty="0">
                <a:solidFill>
                  <a:srgbClr val="1F2328"/>
                </a:solidFill>
                <a:effectLst/>
                <a:latin typeface="Lato Extended"/>
              </a:rPr>
              <a:t>Single source of truth for all aspects of loan accounting and servicing</a:t>
            </a:r>
            <a:endParaRPr lang="en-US" sz="1900" b="1" dirty="0">
              <a:solidFill>
                <a:schemeClr val="bg2"/>
              </a:solidFill>
              <a:latin typeface="Lato Extended"/>
            </a:endParaRPr>
          </a:p>
          <a:p>
            <a:pPr marL="0" indent="0">
              <a:buNone/>
            </a:pPr>
            <a:endParaRPr lang="en-US" sz="1600" b="1" dirty="0">
              <a:solidFill>
                <a:schemeClr val="bg2"/>
              </a:solidFill>
              <a:latin typeface="Lato Extended"/>
            </a:endParaRPr>
          </a:p>
          <a:p>
            <a:pPr marL="0" indent="0">
              <a:buNone/>
            </a:pPr>
            <a:endParaRPr lang="en-US" sz="1200" b="0" i="0" dirty="0">
              <a:solidFill>
                <a:srgbClr val="1F2328"/>
              </a:solidFill>
              <a:effectLst/>
              <a:latin typeface="-apple-system"/>
            </a:endParaRPr>
          </a:p>
          <a:p>
            <a:endParaRPr lang="en-US" sz="1600" b="1" dirty="0">
              <a:solidFill>
                <a:schemeClr val="bg2"/>
              </a:solidFill>
              <a:latin typeface="Lato Extended"/>
            </a:endParaRPr>
          </a:p>
          <a:p>
            <a:endParaRPr lang="en-US" sz="1800" b="1" i="0" dirty="0">
              <a:solidFill>
                <a:schemeClr val="bg2"/>
              </a:solidFill>
              <a:effectLst/>
              <a:latin typeface="Lato Extended"/>
            </a:endParaRPr>
          </a:p>
        </p:txBody>
      </p:sp>
      <p:sp>
        <p:nvSpPr>
          <p:cNvPr id="4" name="Date Placeholder 3">
            <a:extLst>
              <a:ext uri="{FF2B5EF4-FFF2-40B4-BE49-F238E27FC236}">
                <a16:creationId xmlns:a16="http://schemas.microsoft.com/office/drawing/2014/main" id="{F447F2A2-4117-D747-041C-AF9F4B4BF1D4}"/>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40192F1B-B1B5-9C98-132D-43B87BFCA034}"/>
              </a:ext>
            </a:extLst>
          </p:cNvPr>
          <p:cNvSpPr>
            <a:spLocks noGrp="1"/>
          </p:cNvSpPr>
          <p:nvPr>
            <p:ph type="sldNum" sz="quarter" idx="12"/>
          </p:nvPr>
        </p:nvSpPr>
        <p:spPr/>
        <p:txBody>
          <a:bodyPr/>
          <a:lstStyle/>
          <a:p>
            <a:fld id="{549BC40B-6776-44D4-9072-604CA9E7E9E9}" type="slidenum">
              <a:rPr lang="en-US" smtClean="0"/>
              <a:t>3</a:t>
            </a:fld>
            <a:endParaRPr lang="en-US" dirty="0"/>
          </a:p>
        </p:txBody>
      </p:sp>
    </p:spTree>
    <p:extLst>
      <p:ext uri="{BB962C8B-B14F-4D97-AF65-F5344CB8AC3E}">
        <p14:creationId xmlns:p14="http://schemas.microsoft.com/office/powerpoint/2010/main" val="1010139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268EC-3F9F-6543-E656-50D6FEAD7C42}"/>
            </a:ext>
          </a:extLst>
        </p:cNvPr>
        <p:cNvGrpSpPr/>
        <p:nvPr/>
      </p:nvGrpSpPr>
      <p:grpSpPr>
        <a:xfrm>
          <a:off x="0" y="0"/>
          <a:ext cx="0" cy="0"/>
          <a:chOff x="0" y="0"/>
          <a:chExt cx="0" cy="0"/>
        </a:xfrm>
      </p:grpSpPr>
      <p:pic>
        <p:nvPicPr>
          <p:cNvPr id="7" name="Picture 6" descr="A diagram of a computer&#10;&#10;AI-generated content may be incorrect.">
            <a:extLst>
              <a:ext uri="{FF2B5EF4-FFF2-40B4-BE49-F238E27FC236}">
                <a16:creationId xmlns:a16="http://schemas.microsoft.com/office/drawing/2014/main" id="{2942ED52-8ACF-185D-3880-B3273BE53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 y="788881"/>
            <a:ext cx="10761391" cy="5813087"/>
          </a:xfrm>
          <a:prstGeom prst="rect">
            <a:avLst/>
          </a:prstGeom>
        </p:spPr>
      </p:pic>
      <p:sp>
        <p:nvSpPr>
          <p:cNvPr id="2" name="Title 1">
            <a:extLst>
              <a:ext uri="{FF2B5EF4-FFF2-40B4-BE49-F238E27FC236}">
                <a16:creationId xmlns:a16="http://schemas.microsoft.com/office/drawing/2014/main" id="{362017D5-EF77-B878-B921-764DE478B5C3}"/>
              </a:ext>
            </a:extLst>
          </p:cNvPr>
          <p:cNvSpPr>
            <a:spLocks noGrp="1"/>
          </p:cNvSpPr>
          <p:nvPr>
            <p:ph type="title"/>
          </p:nvPr>
        </p:nvSpPr>
        <p:spPr>
          <a:xfrm>
            <a:off x="579873" y="0"/>
            <a:ext cx="9905998" cy="849861"/>
          </a:xfrm>
        </p:spPr>
        <p:txBody>
          <a:bodyPr>
            <a:normAutofit/>
          </a:bodyPr>
          <a:lstStyle/>
          <a:p>
            <a:r>
              <a:rPr lang="en-US" dirty="0">
                <a:solidFill>
                  <a:schemeClr val="bg2"/>
                </a:solidFill>
              </a:rPr>
              <a:t>AWS CLOUD DEPLOYMENT DIAGRAM</a:t>
            </a:r>
            <a:endParaRPr lang="en-US" cap="none" dirty="0">
              <a:solidFill>
                <a:schemeClr val="accent5"/>
              </a:solidFill>
            </a:endParaRPr>
          </a:p>
        </p:txBody>
      </p:sp>
    </p:spTree>
    <p:extLst>
      <p:ext uri="{BB962C8B-B14F-4D97-AF65-F5344CB8AC3E}">
        <p14:creationId xmlns:p14="http://schemas.microsoft.com/office/powerpoint/2010/main" val="431858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F4C82-9057-4F99-E61F-923DE60AC3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7D1D8-2C3E-2D64-06BC-73BD9238250A}"/>
              </a:ext>
            </a:extLst>
          </p:cNvPr>
          <p:cNvSpPr>
            <a:spLocks noGrp="1"/>
          </p:cNvSpPr>
          <p:nvPr>
            <p:ph type="title"/>
          </p:nvPr>
        </p:nvSpPr>
        <p:spPr>
          <a:xfrm>
            <a:off x="579873" y="0"/>
            <a:ext cx="9905998" cy="849861"/>
          </a:xfrm>
        </p:spPr>
        <p:txBody>
          <a:bodyPr>
            <a:normAutofit/>
          </a:bodyPr>
          <a:lstStyle/>
          <a:p>
            <a:r>
              <a:rPr lang="en-US" dirty="0">
                <a:solidFill>
                  <a:schemeClr val="bg2"/>
                </a:solidFill>
              </a:rPr>
              <a:t>SKELETON CLASSES</a:t>
            </a:r>
            <a:endParaRPr lang="en-US" cap="none" dirty="0">
              <a:solidFill>
                <a:schemeClr val="accent5"/>
              </a:solidFill>
            </a:endParaRPr>
          </a:p>
        </p:txBody>
      </p:sp>
      <p:sp>
        <p:nvSpPr>
          <p:cNvPr id="4" name="Date Placeholder 3">
            <a:extLst>
              <a:ext uri="{FF2B5EF4-FFF2-40B4-BE49-F238E27FC236}">
                <a16:creationId xmlns:a16="http://schemas.microsoft.com/office/drawing/2014/main" id="{A2CEBBEE-B053-AB78-CC22-1C3ED519561D}"/>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8A193F34-7662-B0D5-DED0-F15A7A82EC29}"/>
              </a:ext>
            </a:extLst>
          </p:cNvPr>
          <p:cNvSpPr>
            <a:spLocks noGrp="1"/>
          </p:cNvSpPr>
          <p:nvPr>
            <p:ph type="sldNum" sz="quarter" idx="12"/>
          </p:nvPr>
        </p:nvSpPr>
        <p:spPr/>
        <p:txBody>
          <a:bodyPr/>
          <a:lstStyle/>
          <a:p>
            <a:fld id="{549BC40B-6776-44D4-9072-604CA9E7E9E9}" type="slidenum">
              <a:rPr lang="en-US" smtClean="0"/>
              <a:t>31</a:t>
            </a:fld>
            <a:endParaRPr lang="en-US" dirty="0"/>
          </a:p>
        </p:txBody>
      </p:sp>
      <p:sp>
        <p:nvSpPr>
          <p:cNvPr id="37" name="TextBox 36">
            <a:extLst>
              <a:ext uri="{FF2B5EF4-FFF2-40B4-BE49-F238E27FC236}">
                <a16:creationId xmlns:a16="http://schemas.microsoft.com/office/drawing/2014/main" id="{6AD52E12-B54F-2EE9-D8F4-EDC7B3055FB4}"/>
              </a:ext>
            </a:extLst>
          </p:cNvPr>
          <p:cNvSpPr txBox="1"/>
          <p:nvPr/>
        </p:nvSpPr>
        <p:spPr>
          <a:xfrm>
            <a:off x="633984" y="1042416"/>
            <a:ext cx="5839868" cy="369332"/>
          </a:xfrm>
          <a:prstGeom prst="rect">
            <a:avLst/>
          </a:prstGeom>
          <a:noFill/>
        </p:spPr>
        <p:txBody>
          <a:bodyPr wrap="none" rtlCol="0">
            <a:spAutoFit/>
          </a:bodyPr>
          <a:lstStyle/>
          <a:p>
            <a:r>
              <a:rPr lang="en-US" dirty="0">
                <a:solidFill>
                  <a:schemeClr val="bg2"/>
                </a:solidFill>
                <a:latin typeface="Lato Extended"/>
              </a:rPr>
              <a:t>See GitHub Readme.md file for links to Skeleton Classes</a:t>
            </a:r>
          </a:p>
        </p:txBody>
      </p:sp>
    </p:spTree>
    <p:extLst>
      <p:ext uri="{BB962C8B-B14F-4D97-AF65-F5344CB8AC3E}">
        <p14:creationId xmlns:p14="http://schemas.microsoft.com/office/powerpoint/2010/main" val="2833082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AB7B6-6249-AA40-3F13-3D21E95D948D}"/>
            </a:ext>
          </a:extLst>
        </p:cNvPr>
        <p:cNvGrpSpPr/>
        <p:nvPr/>
      </p:nvGrpSpPr>
      <p:grpSpPr>
        <a:xfrm>
          <a:off x="0" y="0"/>
          <a:ext cx="0" cy="0"/>
          <a:chOff x="0" y="0"/>
          <a:chExt cx="0" cy="0"/>
        </a:xfrm>
      </p:grpSpPr>
      <p:pic>
        <p:nvPicPr>
          <p:cNvPr id="8" name="Picture 7" descr="A black background with white lines&#10;&#10;AI-generated content may be incorrect.">
            <a:extLst>
              <a:ext uri="{FF2B5EF4-FFF2-40B4-BE49-F238E27FC236}">
                <a16:creationId xmlns:a16="http://schemas.microsoft.com/office/drawing/2014/main" id="{486ABB6D-3D03-0FB5-1619-A1AAF85C0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318" y="503621"/>
            <a:ext cx="6323964" cy="6248401"/>
          </a:xfrm>
          <a:prstGeom prst="rect">
            <a:avLst/>
          </a:prstGeom>
        </p:spPr>
      </p:pic>
      <p:sp>
        <p:nvSpPr>
          <p:cNvPr id="2" name="Title 1">
            <a:extLst>
              <a:ext uri="{FF2B5EF4-FFF2-40B4-BE49-F238E27FC236}">
                <a16:creationId xmlns:a16="http://schemas.microsoft.com/office/drawing/2014/main" id="{23FE068D-3657-DEE1-E864-FE383FFB5F81}"/>
              </a:ext>
            </a:extLst>
          </p:cNvPr>
          <p:cNvSpPr>
            <a:spLocks noGrp="1"/>
          </p:cNvSpPr>
          <p:nvPr>
            <p:ph type="title"/>
          </p:nvPr>
        </p:nvSpPr>
        <p:spPr>
          <a:xfrm>
            <a:off x="579873" y="0"/>
            <a:ext cx="9905998" cy="849861"/>
          </a:xfrm>
        </p:spPr>
        <p:txBody>
          <a:bodyPr>
            <a:normAutofit/>
          </a:bodyPr>
          <a:lstStyle/>
          <a:p>
            <a:r>
              <a:rPr lang="en-US" dirty="0">
                <a:solidFill>
                  <a:schemeClr val="bg2"/>
                </a:solidFill>
              </a:rPr>
              <a:t>DATABASE TABLE DEFINITIONS</a:t>
            </a:r>
            <a:endParaRPr lang="en-US" cap="none" dirty="0">
              <a:solidFill>
                <a:schemeClr val="accent5"/>
              </a:solidFill>
            </a:endParaRPr>
          </a:p>
        </p:txBody>
      </p:sp>
      <p:sp>
        <p:nvSpPr>
          <p:cNvPr id="4" name="Date Placeholder 3">
            <a:extLst>
              <a:ext uri="{FF2B5EF4-FFF2-40B4-BE49-F238E27FC236}">
                <a16:creationId xmlns:a16="http://schemas.microsoft.com/office/drawing/2014/main" id="{A46F0D82-6849-C939-F372-8A6F70043640}"/>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710FCF93-659E-E2BB-20EA-787A9146E6CC}"/>
              </a:ext>
            </a:extLst>
          </p:cNvPr>
          <p:cNvSpPr>
            <a:spLocks noGrp="1"/>
          </p:cNvSpPr>
          <p:nvPr>
            <p:ph type="sldNum" sz="quarter" idx="12"/>
          </p:nvPr>
        </p:nvSpPr>
        <p:spPr/>
        <p:txBody>
          <a:bodyPr/>
          <a:lstStyle/>
          <a:p>
            <a:fld id="{549BC40B-6776-44D4-9072-604CA9E7E9E9}" type="slidenum">
              <a:rPr lang="en-US" smtClean="0"/>
              <a:t>32</a:t>
            </a:fld>
            <a:endParaRPr lang="en-US" dirty="0"/>
          </a:p>
        </p:txBody>
      </p:sp>
    </p:spTree>
    <p:extLst>
      <p:ext uri="{BB962C8B-B14F-4D97-AF65-F5344CB8AC3E}">
        <p14:creationId xmlns:p14="http://schemas.microsoft.com/office/powerpoint/2010/main" val="107778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B568F-387C-B67C-4999-3ED84BBD5C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246EA8-DAC5-660C-FDC4-C7D7944F4446}"/>
              </a:ext>
            </a:extLst>
          </p:cNvPr>
          <p:cNvSpPr>
            <a:spLocks noGrp="1"/>
          </p:cNvSpPr>
          <p:nvPr>
            <p:ph type="title"/>
          </p:nvPr>
        </p:nvSpPr>
        <p:spPr>
          <a:xfrm>
            <a:off x="579873" y="0"/>
            <a:ext cx="9905998" cy="849861"/>
          </a:xfrm>
        </p:spPr>
        <p:txBody>
          <a:bodyPr>
            <a:normAutofit/>
          </a:bodyPr>
          <a:lstStyle/>
          <a:p>
            <a:r>
              <a:rPr lang="en-US" dirty="0">
                <a:solidFill>
                  <a:schemeClr val="bg2"/>
                </a:solidFill>
              </a:rPr>
              <a:t>DESIGN PATTERNS</a:t>
            </a:r>
            <a:endParaRPr lang="en-US" cap="none" dirty="0">
              <a:solidFill>
                <a:schemeClr val="accent5"/>
              </a:solidFill>
            </a:endParaRPr>
          </a:p>
        </p:txBody>
      </p:sp>
      <p:sp>
        <p:nvSpPr>
          <p:cNvPr id="4" name="Date Placeholder 3">
            <a:extLst>
              <a:ext uri="{FF2B5EF4-FFF2-40B4-BE49-F238E27FC236}">
                <a16:creationId xmlns:a16="http://schemas.microsoft.com/office/drawing/2014/main" id="{AAF0F2E6-640C-0520-F79C-385F43BA79F9}"/>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0B3F4575-0A76-8019-3A4A-3D1BD12607D8}"/>
              </a:ext>
            </a:extLst>
          </p:cNvPr>
          <p:cNvSpPr>
            <a:spLocks noGrp="1"/>
          </p:cNvSpPr>
          <p:nvPr>
            <p:ph type="sldNum" sz="quarter" idx="12"/>
          </p:nvPr>
        </p:nvSpPr>
        <p:spPr/>
        <p:txBody>
          <a:bodyPr/>
          <a:lstStyle/>
          <a:p>
            <a:fld id="{549BC40B-6776-44D4-9072-604CA9E7E9E9}" type="slidenum">
              <a:rPr lang="en-US" smtClean="0"/>
              <a:t>33</a:t>
            </a:fld>
            <a:endParaRPr lang="en-US" dirty="0"/>
          </a:p>
        </p:txBody>
      </p:sp>
      <p:graphicFrame>
        <p:nvGraphicFramePr>
          <p:cNvPr id="15" name="Table 14">
            <a:extLst>
              <a:ext uri="{FF2B5EF4-FFF2-40B4-BE49-F238E27FC236}">
                <a16:creationId xmlns:a16="http://schemas.microsoft.com/office/drawing/2014/main" id="{26AFB4E0-FB0A-0F2C-65E4-1B2DC3234376}"/>
              </a:ext>
            </a:extLst>
          </p:cNvPr>
          <p:cNvGraphicFramePr>
            <a:graphicFrameLocks noGrp="1"/>
          </p:cNvGraphicFramePr>
          <p:nvPr>
            <p:extLst>
              <p:ext uri="{D42A27DB-BD31-4B8C-83A1-F6EECF244321}">
                <p14:modId xmlns:p14="http://schemas.microsoft.com/office/powerpoint/2010/main" val="2577260060"/>
              </p:ext>
            </p:extLst>
          </p:nvPr>
        </p:nvGraphicFramePr>
        <p:xfrm>
          <a:off x="1360424" y="1268527"/>
          <a:ext cx="9471152" cy="4196080"/>
        </p:xfrm>
        <a:graphic>
          <a:graphicData uri="http://schemas.openxmlformats.org/drawingml/2006/table">
            <a:tbl>
              <a:tblPr firstRow="1" bandRow="1">
                <a:tableStyleId>{7DF18680-E054-41AD-8BC1-D1AEF772440D}</a:tableStyleId>
              </a:tblPr>
              <a:tblGrid>
                <a:gridCol w="3875024">
                  <a:extLst>
                    <a:ext uri="{9D8B030D-6E8A-4147-A177-3AD203B41FA5}">
                      <a16:colId xmlns:a16="http://schemas.microsoft.com/office/drawing/2014/main" val="1640788447"/>
                    </a:ext>
                  </a:extLst>
                </a:gridCol>
                <a:gridCol w="5596128">
                  <a:extLst>
                    <a:ext uri="{9D8B030D-6E8A-4147-A177-3AD203B41FA5}">
                      <a16:colId xmlns:a16="http://schemas.microsoft.com/office/drawing/2014/main" val="2976643002"/>
                    </a:ext>
                  </a:extLst>
                </a:gridCol>
              </a:tblGrid>
              <a:tr h="370840">
                <a:tc>
                  <a:txBody>
                    <a:bodyPr/>
                    <a:lstStyle/>
                    <a:p>
                      <a:r>
                        <a:rPr lang="en-US" sz="1400" dirty="0">
                          <a:latin typeface="Lato Extended"/>
                        </a:rPr>
                        <a:t>Design Patterns</a:t>
                      </a:r>
                    </a:p>
                  </a:txBody>
                  <a:tcPr/>
                </a:tc>
                <a:tc>
                  <a:txBody>
                    <a:bodyPr/>
                    <a:lstStyle/>
                    <a:p>
                      <a:r>
                        <a:rPr lang="en-US" sz="1400" dirty="0">
                          <a:latin typeface="Lato Extended"/>
                        </a:rPr>
                        <a:t>Implementation Location</a:t>
                      </a:r>
                    </a:p>
                  </a:txBody>
                  <a:tcPr/>
                </a:tc>
                <a:extLst>
                  <a:ext uri="{0D108BD9-81ED-4DB2-BD59-A6C34878D82A}">
                    <a16:rowId xmlns:a16="http://schemas.microsoft.com/office/drawing/2014/main" val="40266883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Lato Extended"/>
                          <a:ea typeface="+mn-ea"/>
                          <a:cs typeface="+mn-cs"/>
                        </a:rPr>
                        <a:t>Pure Fabrication and Indirection Patterns (GRASP)</a:t>
                      </a:r>
                    </a:p>
                  </a:txBody>
                  <a:tcPr/>
                </a:tc>
                <a:tc>
                  <a:txBody>
                    <a:bodyPr/>
                    <a:lstStyle/>
                    <a:p>
                      <a:r>
                        <a:rPr lang="en-US" sz="1400" b="0" kern="1200" dirty="0">
                          <a:solidFill>
                            <a:schemeClr val="dk1"/>
                          </a:solidFill>
                          <a:effectLst/>
                          <a:latin typeface="Lato Extended"/>
                          <a:ea typeface="+mn-ea"/>
                          <a:cs typeface="+mn-cs"/>
                        </a:rPr>
                        <a:t>“Gateway” Classes, DatabaseAccess, JournalEntryProcessor, InvoiceProcessor, and DashboardManager</a:t>
                      </a:r>
                      <a:endParaRPr lang="en-US" sz="1400" b="0" dirty="0">
                        <a:latin typeface="Lato Extended"/>
                      </a:endParaRPr>
                    </a:p>
                  </a:txBody>
                  <a:tcPr/>
                </a:tc>
                <a:extLst>
                  <a:ext uri="{0D108BD9-81ED-4DB2-BD59-A6C34878D82A}">
                    <a16:rowId xmlns:a16="http://schemas.microsoft.com/office/drawing/2014/main" val="1415585234"/>
                  </a:ext>
                </a:extLst>
              </a:tr>
              <a:tr h="370840">
                <a:tc>
                  <a:txBody>
                    <a:bodyPr/>
                    <a:lstStyle/>
                    <a:p>
                      <a:r>
                        <a:rPr lang="en-US" sz="1400" dirty="0">
                          <a:latin typeface="Lato Extended"/>
                        </a:rPr>
                        <a:t>Simple Factory Pattern</a:t>
                      </a:r>
                    </a:p>
                  </a:txBody>
                  <a:tcPr/>
                </a:tc>
                <a:tc>
                  <a:txBody>
                    <a:bodyPr/>
                    <a:lstStyle/>
                    <a:p>
                      <a:r>
                        <a:rPr lang="en-US" sz="1400" dirty="0" err="1">
                          <a:latin typeface="Lato Extended"/>
                        </a:rPr>
                        <a:t>LoanFactory</a:t>
                      </a:r>
                      <a:r>
                        <a:rPr lang="en-US" sz="1400" dirty="0">
                          <a:latin typeface="Lato Extended"/>
                        </a:rPr>
                        <a:t> and </a:t>
                      </a:r>
                      <a:r>
                        <a:rPr lang="en-US" sz="1400" dirty="0" err="1">
                          <a:latin typeface="Lato Extended"/>
                        </a:rPr>
                        <a:t>JournalEntryFactory</a:t>
                      </a:r>
                      <a:endParaRPr lang="en-US" sz="1400" dirty="0">
                        <a:latin typeface="Lato Extended"/>
                      </a:endParaRPr>
                    </a:p>
                  </a:txBody>
                  <a:tcPr/>
                </a:tc>
                <a:extLst>
                  <a:ext uri="{0D108BD9-81ED-4DB2-BD59-A6C34878D82A}">
                    <a16:rowId xmlns:a16="http://schemas.microsoft.com/office/drawing/2014/main" val="28399621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Lato Extended"/>
                        </a:rPr>
                        <a:t>Single Responsibility Principal (SOLID), High Cohesion and Low Coupling (GRASP)</a:t>
                      </a:r>
                    </a:p>
                    <a:p>
                      <a:endParaRPr lang="en-US" sz="1400" dirty="0">
                        <a:latin typeface="Lato Extended"/>
                      </a:endParaRPr>
                    </a:p>
                  </a:txBody>
                  <a:tcPr/>
                </a:tc>
                <a:tc>
                  <a:txBody>
                    <a:bodyPr/>
                    <a:lstStyle/>
                    <a:p>
                      <a:r>
                        <a:rPr lang="en-US" sz="1400" dirty="0">
                          <a:latin typeface="Lato Extended"/>
                        </a:rPr>
                        <a:t>Throughout (Helped by introducing above classes)</a:t>
                      </a:r>
                    </a:p>
                  </a:txBody>
                  <a:tcPr/>
                </a:tc>
                <a:extLst>
                  <a:ext uri="{0D108BD9-81ED-4DB2-BD59-A6C34878D82A}">
                    <a16:rowId xmlns:a16="http://schemas.microsoft.com/office/drawing/2014/main" val="4224485830"/>
                  </a:ext>
                </a:extLst>
              </a:tr>
              <a:tr h="370840">
                <a:tc>
                  <a:txBody>
                    <a:bodyPr/>
                    <a:lstStyle/>
                    <a:p>
                      <a:r>
                        <a:rPr lang="en-US" sz="1400" dirty="0">
                          <a:latin typeface="Lato Extended"/>
                        </a:rPr>
                        <a:t>Singleton Pattern (GOF)</a:t>
                      </a:r>
                    </a:p>
                  </a:txBody>
                  <a:tcPr/>
                </a:tc>
                <a:tc>
                  <a:txBody>
                    <a:bodyPr/>
                    <a:lstStyle/>
                    <a:p>
                      <a:r>
                        <a:rPr lang="en-US" sz="1400" dirty="0">
                          <a:latin typeface="Lato Extended"/>
                        </a:rPr>
                        <a:t>Demonstrated in Skeleton classes</a:t>
                      </a:r>
                    </a:p>
                    <a:p>
                      <a:endParaRPr lang="en-US" sz="1400" dirty="0">
                        <a:latin typeface="Lato Extended"/>
                      </a:endParaRPr>
                    </a:p>
                    <a:p>
                      <a:r>
                        <a:rPr lang="en-US" sz="1400" dirty="0">
                          <a:latin typeface="Lato Extended"/>
                        </a:rPr>
                        <a:t>Appropriate for many classes in design, including “Gateway” classes and DatabaseAccess</a:t>
                      </a:r>
                    </a:p>
                  </a:txBody>
                  <a:tcPr/>
                </a:tc>
                <a:extLst>
                  <a:ext uri="{0D108BD9-81ED-4DB2-BD59-A6C34878D82A}">
                    <a16:rowId xmlns:a16="http://schemas.microsoft.com/office/drawing/2014/main" val="4092017247"/>
                  </a:ext>
                </a:extLst>
              </a:tr>
              <a:tr h="370840">
                <a:tc>
                  <a:txBody>
                    <a:bodyPr/>
                    <a:lstStyle/>
                    <a:p>
                      <a:r>
                        <a:rPr lang="en-US" sz="1400" dirty="0">
                          <a:latin typeface="Lato Extended"/>
                        </a:rPr>
                        <a:t>Three-Tier Architecture</a:t>
                      </a:r>
                    </a:p>
                  </a:txBody>
                  <a:tcPr/>
                </a:tc>
                <a:tc>
                  <a:txBody>
                    <a:bodyPr/>
                    <a:lstStyle/>
                    <a:p>
                      <a:r>
                        <a:rPr lang="en-US" sz="1400" dirty="0">
                          <a:latin typeface="Lato Extended"/>
                        </a:rPr>
                        <a:t>UML Component Diagram, Cloud Deployment Diagram</a:t>
                      </a:r>
                    </a:p>
                  </a:txBody>
                  <a:tcPr/>
                </a:tc>
                <a:extLst>
                  <a:ext uri="{0D108BD9-81ED-4DB2-BD59-A6C34878D82A}">
                    <a16:rowId xmlns:a16="http://schemas.microsoft.com/office/drawing/2014/main" val="2741306784"/>
                  </a:ext>
                </a:extLst>
              </a:tr>
              <a:tr h="370840">
                <a:tc>
                  <a:txBody>
                    <a:bodyPr/>
                    <a:lstStyle/>
                    <a:p>
                      <a:r>
                        <a:rPr lang="en-US" sz="1400" dirty="0">
                          <a:latin typeface="Lato Extended"/>
                        </a:rPr>
                        <a:t>Data Replication Design Pattern</a:t>
                      </a:r>
                    </a:p>
                  </a:txBody>
                  <a:tcPr/>
                </a:tc>
                <a:tc>
                  <a:txBody>
                    <a:bodyPr/>
                    <a:lstStyle/>
                    <a:p>
                      <a:r>
                        <a:rPr lang="en-US" sz="1400" dirty="0">
                          <a:latin typeface="Lato Extended"/>
                        </a:rPr>
                        <a:t>Cloud Deployment Diagram</a:t>
                      </a:r>
                    </a:p>
                  </a:txBody>
                  <a:tcPr/>
                </a:tc>
                <a:extLst>
                  <a:ext uri="{0D108BD9-81ED-4DB2-BD59-A6C34878D82A}">
                    <a16:rowId xmlns:a16="http://schemas.microsoft.com/office/drawing/2014/main" val="3172882239"/>
                  </a:ext>
                </a:extLst>
              </a:tr>
              <a:tr h="370840">
                <a:tc>
                  <a:txBody>
                    <a:bodyPr/>
                    <a:lstStyle/>
                    <a:p>
                      <a:r>
                        <a:rPr lang="en-US" sz="1400" dirty="0">
                          <a:latin typeface="Lato Extended"/>
                        </a:rPr>
                        <a:t>Well-Architected Framework Pillars</a:t>
                      </a:r>
                    </a:p>
                  </a:txBody>
                  <a:tcPr/>
                </a:tc>
                <a:tc>
                  <a:txBody>
                    <a:bodyPr/>
                    <a:lstStyle/>
                    <a:p>
                      <a:r>
                        <a:rPr lang="en-US" sz="1400" dirty="0">
                          <a:latin typeface="Lato Extended"/>
                        </a:rPr>
                        <a:t>Throughout (With a focus on Operational Excellence, Security, Reliability, and Performance Efficiency)</a:t>
                      </a:r>
                    </a:p>
                  </a:txBody>
                  <a:tcPr/>
                </a:tc>
                <a:extLst>
                  <a:ext uri="{0D108BD9-81ED-4DB2-BD59-A6C34878D82A}">
                    <a16:rowId xmlns:a16="http://schemas.microsoft.com/office/drawing/2014/main" val="2418155580"/>
                  </a:ext>
                </a:extLst>
              </a:tr>
            </a:tbl>
          </a:graphicData>
        </a:graphic>
      </p:graphicFrame>
    </p:spTree>
    <p:extLst>
      <p:ext uri="{BB962C8B-B14F-4D97-AF65-F5344CB8AC3E}">
        <p14:creationId xmlns:p14="http://schemas.microsoft.com/office/powerpoint/2010/main" val="2253362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B568F-387C-B67C-4999-3ED84BBD5C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246EA8-DAC5-660C-FDC4-C7D7944F4446}"/>
              </a:ext>
            </a:extLst>
          </p:cNvPr>
          <p:cNvSpPr>
            <a:spLocks noGrp="1"/>
          </p:cNvSpPr>
          <p:nvPr>
            <p:ph type="title"/>
          </p:nvPr>
        </p:nvSpPr>
        <p:spPr>
          <a:xfrm>
            <a:off x="579873" y="0"/>
            <a:ext cx="9905998" cy="849861"/>
          </a:xfrm>
        </p:spPr>
        <p:txBody>
          <a:bodyPr>
            <a:normAutofit/>
          </a:bodyPr>
          <a:lstStyle/>
          <a:p>
            <a:r>
              <a:rPr lang="en-US" dirty="0">
                <a:solidFill>
                  <a:schemeClr val="bg2"/>
                </a:solidFill>
              </a:rPr>
              <a:t>Conclusion</a:t>
            </a:r>
            <a:endParaRPr lang="en-US" cap="none" dirty="0">
              <a:solidFill>
                <a:schemeClr val="accent5"/>
              </a:solidFill>
            </a:endParaRPr>
          </a:p>
        </p:txBody>
      </p:sp>
      <p:sp>
        <p:nvSpPr>
          <p:cNvPr id="4" name="Date Placeholder 3">
            <a:extLst>
              <a:ext uri="{FF2B5EF4-FFF2-40B4-BE49-F238E27FC236}">
                <a16:creationId xmlns:a16="http://schemas.microsoft.com/office/drawing/2014/main" id="{AAF0F2E6-640C-0520-F79C-385F43BA79F9}"/>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0B3F4575-0A76-8019-3A4A-3D1BD12607D8}"/>
              </a:ext>
            </a:extLst>
          </p:cNvPr>
          <p:cNvSpPr>
            <a:spLocks noGrp="1"/>
          </p:cNvSpPr>
          <p:nvPr>
            <p:ph type="sldNum" sz="quarter" idx="12"/>
          </p:nvPr>
        </p:nvSpPr>
        <p:spPr/>
        <p:txBody>
          <a:bodyPr/>
          <a:lstStyle/>
          <a:p>
            <a:fld id="{549BC40B-6776-44D4-9072-604CA9E7E9E9}" type="slidenum">
              <a:rPr lang="en-US" smtClean="0"/>
              <a:t>34</a:t>
            </a:fld>
            <a:endParaRPr lang="en-US" dirty="0"/>
          </a:p>
        </p:txBody>
      </p:sp>
      <p:sp>
        <p:nvSpPr>
          <p:cNvPr id="3" name="TextBox 2">
            <a:extLst>
              <a:ext uri="{FF2B5EF4-FFF2-40B4-BE49-F238E27FC236}">
                <a16:creationId xmlns:a16="http://schemas.microsoft.com/office/drawing/2014/main" id="{B4612E40-5348-0273-3CAA-106A27A4D9E1}"/>
              </a:ext>
            </a:extLst>
          </p:cNvPr>
          <p:cNvSpPr txBox="1"/>
          <p:nvPr/>
        </p:nvSpPr>
        <p:spPr>
          <a:xfrm>
            <a:off x="981456" y="969264"/>
            <a:ext cx="6876288"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2"/>
                </a:solidFill>
                <a:latin typeface="Lato Extended"/>
              </a:rPr>
              <a:t>Lessons Learned</a:t>
            </a:r>
          </a:p>
          <a:p>
            <a:pPr marL="742950" lvl="1" indent="-285750">
              <a:buFont typeface="Arial" panose="020B0604020202020204" pitchFamily="34" charset="0"/>
              <a:buChar char="•"/>
            </a:pPr>
            <a:r>
              <a:rPr lang="en-US" sz="2800" dirty="0">
                <a:solidFill>
                  <a:schemeClr val="bg2"/>
                </a:solidFill>
                <a:latin typeface="Lato Extended"/>
              </a:rPr>
              <a:t>UML</a:t>
            </a:r>
          </a:p>
          <a:p>
            <a:pPr marL="742950" lvl="1" indent="-285750">
              <a:buFont typeface="Arial" panose="020B0604020202020204" pitchFamily="34" charset="0"/>
              <a:buChar char="•"/>
            </a:pPr>
            <a:r>
              <a:rPr lang="en-US" sz="2800" dirty="0">
                <a:solidFill>
                  <a:schemeClr val="bg2"/>
                </a:solidFill>
                <a:latin typeface="Lato Extended"/>
              </a:rPr>
              <a:t>Object Oriented Design Concepts</a:t>
            </a:r>
          </a:p>
          <a:p>
            <a:pPr marL="742950" lvl="1" indent="-285750">
              <a:buFont typeface="Arial" panose="020B0604020202020204" pitchFamily="34" charset="0"/>
              <a:buChar char="•"/>
            </a:pPr>
            <a:r>
              <a:rPr lang="en-US" sz="2800" dirty="0">
                <a:solidFill>
                  <a:schemeClr val="bg2"/>
                </a:solidFill>
                <a:latin typeface="Lato Extended"/>
              </a:rPr>
              <a:t>AWS Architecture</a:t>
            </a:r>
          </a:p>
          <a:p>
            <a:pPr marL="742950" lvl="1" indent="-285750">
              <a:buFont typeface="Arial" panose="020B0604020202020204" pitchFamily="34" charset="0"/>
              <a:buChar char="•"/>
            </a:pPr>
            <a:r>
              <a:rPr lang="en-US" sz="2800" dirty="0">
                <a:solidFill>
                  <a:schemeClr val="bg2"/>
                </a:solidFill>
                <a:latin typeface="Lato Extended"/>
              </a:rPr>
              <a:t>Full Picture of Systems Design</a:t>
            </a:r>
          </a:p>
          <a:p>
            <a:pPr lvl="1"/>
            <a:endParaRPr lang="en-US" sz="2800" dirty="0">
              <a:solidFill>
                <a:schemeClr val="bg2"/>
              </a:solidFill>
              <a:latin typeface="Lato Extended"/>
            </a:endParaRPr>
          </a:p>
          <a:p>
            <a:pPr marL="285750" indent="-285750">
              <a:buFont typeface="Arial" panose="020B0604020202020204" pitchFamily="34" charset="0"/>
              <a:buChar char="•"/>
            </a:pPr>
            <a:r>
              <a:rPr lang="en-US" sz="2800" dirty="0">
                <a:solidFill>
                  <a:schemeClr val="bg2"/>
                </a:solidFill>
                <a:latin typeface="Lato Extended"/>
              </a:rPr>
              <a:t>Career Benefits</a:t>
            </a:r>
          </a:p>
          <a:p>
            <a:pPr marL="285750" indent="-285750">
              <a:buFont typeface="Arial" panose="020B0604020202020204" pitchFamily="34" charset="0"/>
              <a:buChar char="•"/>
            </a:pPr>
            <a:endParaRPr lang="en-US" sz="2800" dirty="0">
              <a:solidFill>
                <a:schemeClr val="bg2"/>
              </a:solidFill>
              <a:latin typeface="Lato Extended"/>
            </a:endParaRPr>
          </a:p>
          <a:p>
            <a:pPr marL="285750" indent="-285750">
              <a:buFont typeface="Arial" panose="020B0604020202020204" pitchFamily="34" charset="0"/>
              <a:buChar char="•"/>
            </a:pPr>
            <a:r>
              <a:rPr lang="en-US" sz="2800" dirty="0">
                <a:solidFill>
                  <a:schemeClr val="bg2"/>
                </a:solidFill>
                <a:latin typeface="Lato Extended"/>
              </a:rPr>
              <a:t>Thanks for Watching</a:t>
            </a:r>
          </a:p>
          <a:p>
            <a:pPr marL="285750" indent="-285750">
              <a:buFont typeface="Arial" panose="020B0604020202020204" pitchFamily="34" charset="0"/>
              <a:buChar char="•"/>
            </a:pPr>
            <a:endParaRPr lang="en-US" sz="2800" dirty="0">
              <a:solidFill>
                <a:schemeClr val="bg2"/>
              </a:solidFill>
              <a:latin typeface="Lato Extended"/>
            </a:endParaRPr>
          </a:p>
        </p:txBody>
      </p:sp>
    </p:spTree>
    <p:extLst>
      <p:ext uri="{BB962C8B-B14F-4D97-AF65-F5344CB8AC3E}">
        <p14:creationId xmlns:p14="http://schemas.microsoft.com/office/powerpoint/2010/main" val="153329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B568F-387C-B67C-4999-3ED84BBD5C0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BAA9CEC-7E06-C394-ABE4-8DDE3CCEB14E}"/>
              </a:ext>
            </a:extLst>
          </p:cNvPr>
          <p:cNvSpPr txBox="1"/>
          <p:nvPr/>
        </p:nvSpPr>
        <p:spPr>
          <a:xfrm>
            <a:off x="1091184" y="849861"/>
            <a:ext cx="10625328" cy="5478423"/>
          </a:xfrm>
          <a:prstGeom prst="rect">
            <a:avLst/>
          </a:prstGeom>
          <a:noFill/>
        </p:spPr>
        <p:txBody>
          <a:bodyPr wrap="square">
            <a:spAutoFit/>
          </a:bodyPr>
          <a:lstStyle/>
          <a:p>
            <a:pPr algn="l"/>
            <a:r>
              <a:rPr lang="en-US" sz="1000" b="0" i="0" dirty="0">
                <a:solidFill>
                  <a:srgbClr val="1F2328"/>
                </a:solidFill>
                <a:effectLst/>
                <a:latin typeface="Lato Extended"/>
              </a:rPr>
              <a:t>Larman, C. (2005). </a:t>
            </a:r>
            <a:r>
              <a:rPr lang="en-US" sz="1000" b="0" i="1" dirty="0">
                <a:solidFill>
                  <a:srgbClr val="1F2328"/>
                </a:solidFill>
                <a:effectLst/>
                <a:latin typeface="Lato Extended"/>
              </a:rPr>
              <a:t>Applying UML and Patterns: An Introduction to Object-Oriented Analysis and Design and Iterative Development</a:t>
            </a:r>
            <a:r>
              <a:rPr lang="en-US" sz="1000" b="0" i="0" dirty="0">
                <a:solidFill>
                  <a:srgbClr val="1F2328"/>
                </a:solidFill>
                <a:effectLst/>
                <a:latin typeface="Lato Extended"/>
              </a:rPr>
              <a:t> (3rd ed.). Pearson.</a:t>
            </a: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IBM. (n.d.). </a:t>
            </a:r>
            <a:r>
              <a:rPr lang="en-US" sz="1000" b="0" i="1" dirty="0">
                <a:solidFill>
                  <a:srgbClr val="1F2328"/>
                </a:solidFill>
                <a:effectLst/>
                <a:latin typeface="Lato Extended"/>
              </a:rPr>
              <a:t>Three-tier architecture</a:t>
            </a:r>
            <a:r>
              <a:rPr lang="en-US" sz="1000" b="0" i="0" dirty="0">
                <a:solidFill>
                  <a:srgbClr val="1F2328"/>
                </a:solidFill>
                <a:effectLst/>
                <a:latin typeface="Lato Extended"/>
              </a:rPr>
              <a:t>. Retrieved February 26, 2025, from </a:t>
            </a:r>
            <a:r>
              <a:rPr lang="en-US" sz="1000" b="0" i="0" u="sng" dirty="0">
                <a:solidFill>
                  <a:schemeClr val="bg2"/>
                </a:solidFill>
                <a:effectLst/>
                <a:latin typeface="Lato Extended"/>
                <a:hlinkClick r:id="rId2">
                  <a:extLst>
                    <a:ext uri="{A12FA001-AC4F-418D-AE19-62706E023703}">
                      <ahyp:hlinkClr xmlns:ahyp="http://schemas.microsoft.com/office/drawing/2018/hyperlinkcolor" val="tx"/>
                    </a:ext>
                  </a:extLst>
                </a:hlinkClick>
              </a:rPr>
              <a:t>https://www.ibm.com/think/topics/three-tier-architecture</a:t>
            </a:r>
            <a:endParaRPr lang="en-US" sz="1000" b="0" i="0" u="sng" dirty="0">
              <a:solidFill>
                <a:schemeClr val="bg2"/>
              </a:solidFill>
              <a:effectLst/>
              <a:latin typeface="Lato Extended"/>
            </a:endParaRP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GeeksforGeeks. (2024, July 23). </a:t>
            </a:r>
            <a:r>
              <a:rPr lang="en-US" sz="1000" b="0" i="1" dirty="0">
                <a:solidFill>
                  <a:srgbClr val="1F2328"/>
                </a:solidFill>
                <a:effectLst/>
                <a:latin typeface="Lato Extended"/>
              </a:rPr>
              <a:t>Security in distributed system</a:t>
            </a:r>
            <a:r>
              <a:rPr lang="en-US" sz="1000" b="0" i="0" dirty="0">
                <a:solidFill>
                  <a:srgbClr val="1F2328"/>
                </a:solidFill>
                <a:effectLst/>
                <a:latin typeface="Lato Extended"/>
              </a:rPr>
              <a:t>. Retrieved February 26, 2025, from</a:t>
            </a:r>
            <a:r>
              <a:rPr lang="en-US" sz="1000" b="0" i="0" dirty="0">
                <a:solidFill>
                  <a:schemeClr val="bg2"/>
                </a:solidFill>
                <a:effectLst/>
                <a:latin typeface="Lato Extended"/>
              </a:rPr>
              <a:t> </a:t>
            </a:r>
            <a:r>
              <a:rPr lang="en-US" sz="1000" b="0" i="0" u="sng" dirty="0">
                <a:solidFill>
                  <a:schemeClr val="bg2"/>
                </a:solidFill>
                <a:effectLst/>
                <a:latin typeface="Lato Extended"/>
                <a:hlinkClick r:id="rId3">
                  <a:extLst>
                    <a:ext uri="{A12FA001-AC4F-418D-AE19-62706E023703}">
                      <ahyp:hlinkClr xmlns:ahyp="http://schemas.microsoft.com/office/drawing/2018/hyperlinkcolor" val="tx"/>
                    </a:ext>
                  </a:extLst>
                </a:hlinkClick>
              </a:rPr>
              <a:t>https://www.geeksforgeeks.org/security-in-distributed-system/#authentication-mechanisms-in-distributed-system</a:t>
            </a:r>
            <a:endParaRPr lang="en-US" sz="1000" b="0" i="0" u="sng" dirty="0">
              <a:solidFill>
                <a:schemeClr val="bg2"/>
              </a:solidFill>
              <a:effectLst/>
              <a:latin typeface="Lato Extended"/>
            </a:endParaRP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Martin, R. (1996). </a:t>
            </a:r>
            <a:r>
              <a:rPr lang="en-US" sz="1000" b="0" i="1" dirty="0">
                <a:solidFill>
                  <a:srgbClr val="1F2328"/>
                </a:solidFill>
                <a:effectLst/>
                <a:latin typeface="Lato Extended"/>
              </a:rPr>
              <a:t>Class design principles</a:t>
            </a:r>
            <a:r>
              <a:rPr lang="en-US" sz="1000" b="0" i="0" dirty="0">
                <a:solidFill>
                  <a:srgbClr val="1F2328"/>
                </a:solidFill>
                <a:effectLst/>
                <a:latin typeface="Lato Extended"/>
              </a:rPr>
              <a:t>. Object Mentor.</a:t>
            </a: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Amazon Web Services. (n.d.-a). </a:t>
            </a:r>
            <a:r>
              <a:rPr lang="en-US" sz="1000" b="0" i="1" dirty="0">
                <a:solidFill>
                  <a:srgbClr val="1F2328"/>
                </a:solidFill>
                <a:effectLst/>
                <a:latin typeface="Lato Extended"/>
              </a:rPr>
              <a:t>AWS Web Application Firewall (WAF)</a:t>
            </a:r>
            <a:r>
              <a:rPr lang="en-US" sz="1000" b="0" i="0" dirty="0">
                <a:solidFill>
                  <a:srgbClr val="1F2328"/>
                </a:solidFill>
                <a:effectLst/>
                <a:latin typeface="Lato Extended"/>
              </a:rPr>
              <a:t>. AWS. Retrieved February 27, 2025, from </a:t>
            </a:r>
            <a:r>
              <a:rPr lang="en-US" sz="1000" b="0" i="0" u="sng" dirty="0">
                <a:solidFill>
                  <a:schemeClr val="bg2"/>
                </a:solidFill>
                <a:effectLst/>
                <a:latin typeface="Lato Extended"/>
                <a:hlinkClick r:id="rId4">
                  <a:extLst>
                    <a:ext uri="{A12FA001-AC4F-418D-AE19-62706E023703}">
                      <ahyp:hlinkClr xmlns:ahyp="http://schemas.microsoft.com/office/drawing/2018/hyperlinkcolor" val="tx"/>
                    </a:ext>
                  </a:extLst>
                </a:hlinkClick>
              </a:rPr>
              <a:t>https://aws.amazon.com/waf/</a:t>
            </a:r>
            <a:endParaRPr lang="en-US" sz="1000" b="0" i="0" u="sng" dirty="0">
              <a:solidFill>
                <a:schemeClr val="bg2"/>
              </a:solidFill>
              <a:effectLst/>
              <a:latin typeface="Lato Extended"/>
            </a:endParaRP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Amazon Web Services. (n.d.-b). </a:t>
            </a:r>
            <a:r>
              <a:rPr lang="en-US" sz="1000" b="0" i="1" dirty="0">
                <a:solidFill>
                  <a:srgbClr val="1F2328"/>
                </a:solidFill>
                <a:effectLst/>
                <a:latin typeface="Lato Extended"/>
              </a:rPr>
              <a:t>What is an Application Load Balancer? - Elastic Load Balancing</a:t>
            </a:r>
            <a:r>
              <a:rPr lang="en-US" sz="1000" b="0" i="0" dirty="0">
                <a:solidFill>
                  <a:srgbClr val="1F2328"/>
                </a:solidFill>
                <a:effectLst/>
                <a:latin typeface="Lato Extended"/>
              </a:rPr>
              <a:t>. Retrieved February 27, 2025, from </a:t>
            </a:r>
            <a:r>
              <a:rPr lang="en-US" sz="1000" b="0" i="0" u="sng" dirty="0">
                <a:solidFill>
                  <a:schemeClr val="bg2"/>
                </a:solidFill>
                <a:effectLst/>
                <a:latin typeface="Lato Extended"/>
                <a:hlinkClick r:id="rId5">
                  <a:extLst>
                    <a:ext uri="{A12FA001-AC4F-418D-AE19-62706E023703}">
                      <ahyp:hlinkClr xmlns:ahyp="http://schemas.microsoft.com/office/drawing/2018/hyperlinkcolor" val="tx"/>
                    </a:ext>
                  </a:extLst>
                </a:hlinkClick>
              </a:rPr>
              <a:t>https://docs.aws.amazon.com/elasticloadbalancing/latest/application/introduction.html</a:t>
            </a:r>
            <a:endParaRPr lang="en-US" sz="1000" b="0" i="0" u="sng" dirty="0">
              <a:solidFill>
                <a:schemeClr val="bg2"/>
              </a:solidFill>
              <a:effectLst/>
              <a:latin typeface="Lato Extended"/>
            </a:endParaRP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Amazon Web Services. (n.d.-c). </a:t>
            </a:r>
            <a:r>
              <a:rPr lang="en-US" sz="1000" b="0" i="1" dirty="0">
                <a:solidFill>
                  <a:srgbClr val="1F2328"/>
                </a:solidFill>
                <a:effectLst/>
                <a:latin typeface="Lato Extended"/>
              </a:rPr>
              <a:t>Service Auto Scaling for Amazon ECS. AWS Documentation</a:t>
            </a:r>
            <a:r>
              <a:rPr lang="en-US" sz="1000" b="0" i="0" dirty="0">
                <a:solidFill>
                  <a:srgbClr val="1F2328"/>
                </a:solidFill>
                <a:effectLst/>
                <a:latin typeface="Lato Extended"/>
              </a:rPr>
              <a:t>. Retrieved February 27, 2025, from </a:t>
            </a:r>
            <a:r>
              <a:rPr lang="en-US" sz="1000" b="0" i="0" u="sng" dirty="0">
                <a:solidFill>
                  <a:schemeClr val="bg2"/>
                </a:solidFill>
                <a:effectLst/>
                <a:latin typeface="Lato Extended"/>
                <a:hlinkClick r:id="rId6">
                  <a:extLst>
                    <a:ext uri="{A12FA001-AC4F-418D-AE19-62706E023703}">
                      <ahyp:hlinkClr xmlns:ahyp="http://schemas.microsoft.com/office/drawing/2018/hyperlinkcolor" val="tx"/>
                    </a:ext>
                  </a:extLst>
                </a:hlinkClick>
              </a:rPr>
              <a:t>https://docs.aws.amazon.com/AmazonECS/latest/developerguide/service-auto-scaling.html</a:t>
            </a:r>
            <a:endParaRPr lang="en-US" sz="1000" b="0" i="0" u="sng" dirty="0">
              <a:solidFill>
                <a:schemeClr val="bg2"/>
              </a:solidFill>
              <a:effectLst/>
              <a:latin typeface="Lato Extended"/>
            </a:endParaRP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Amazon Web Services. (n.d.-d). </a:t>
            </a:r>
            <a:r>
              <a:rPr lang="en-US" sz="1000" b="0" i="1" dirty="0">
                <a:solidFill>
                  <a:srgbClr val="1F2328"/>
                </a:solidFill>
                <a:effectLst/>
                <a:latin typeface="Lato Extended"/>
              </a:rPr>
              <a:t>Amazon Aurora</a:t>
            </a:r>
            <a:r>
              <a:rPr lang="en-US" sz="1000" b="0" i="0" dirty="0">
                <a:solidFill>
                  <a:srgbClr val="1F2328"/>
                </a:solidFill>
                <a:effectLst/>
                <a:latin typeface="Lato Extended"/>
              </a:rPr>
              <a:t>. AWS. Retrieved February 27, 2025, from </a:t>
            </a:r>
            <a:r>
              <a:rPr lang="en-US" sz="1000" b="0" i="0" u="sng" dirty="0">
                <a:solidFill>
                  <a:schemeClr val="bg2"/>
                </a:solidFill>
                <a:effectLst/>
                <a:latin typeface="Lato Extended"/>
                <a:hlinkClick r:id="rId7">
                  <a:extLst>
                    <a:ext uri="{A12FA001-AC4F-418D-AE19-62706E023703}">
                      <ahyp:hlinkClr xmlns:ahyp="http://schemas.microsoft.com/office/drawing/2018/hyperlinkcolor" val="tx"/>
                    </a:ext>
                  </a:extLst>
                </a:hlinkClick>
              </a:rPr>
              <a:t>https://aws.amazon.com/rds/aurora/</a:t>
            </a:r>
            <a:endParaRPr lang="en-US" sz="1000" b="0" i="0" u="sng" dirty="0">
              <a:solidFill>
                <a:schemeClr val="bg2"/>
              </a:solidFill>
              <a:effectLst/>
              <a:latin typeface="Lato Extended"/>
            </a:endParaRP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Chisel Labs. (2023, June 19). </a:t>
            </a:r>
            <a:r>
              <a:rPr lang="en-US" sz="1000" b="0" i="1" dirty="0">
                <a:solidFill>
                  <a:srgbClr val="1F2328"/>
                </a:solidFill>
                <a:effectLst/>
                <a:latin typeface="Lato Extended"/>
              </a:rPr>
              <a:t>What is non-functional requirements?</a:t>
            </a:r>
            <a:r>
              <a:rPr lang="en-US" sz="1000" b="0" i="0" dirty="0">
                <a:solidFill>
                  <a:srgbClr val="1F2328"/>
                </a:solidFill>
                <a:effectLst/>
                <a:latin typeface="Lato Extended"/>
              </a:rPr>
              <a:t> Chisel Labs. Retrieved March 1, 2025, from </a:t>
            </a:r>
            <a:r>
              <a:rPr lang="en-US" sz="1000" b="0" i="0" u="sng" dirty="0">
                <a:solidFill>
                  <a:schemeClr val="bg2"/>
                </a:solidFill>
                <a:effectLst/>
                <a:latin typeface="Lato Extended"/>
                <a:hlinkClick r:id="rId8">
                  <a:extLst>
                    <a:ext uri="{A12FA001-AC4F-418D-AE19-62706E023703}">
                      <ahyp:hlinkClr xmlns:ahyp="http://schemas.microsoft.com/office/drawing/2018/hyperlinkcolor" val="tx"/>
                    </a:ext>
                  </a:extLst>
                </a:hlinkClick>
              </a:rPr>
              <a:t>https://chisellabs.com/glossary/what-is-non-functional-requirements/</a:t>
            </a:r>
            <a:endParaRPr lang="en-US" sz="1000" b="0" i="0" u="sng" dirty="0">
              <a:solidFill>
                <a:schemeClr val="bg2"/>
              </a:solidFill>
              <a:effectLst/>
              <a:latin typeface="Lato Extended"/>
            </a:endParaRP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GeeksforGeeks. (2025, February 1). </a:t>
            </a:r>
            <a:r>
              <a:rPr lang="en-US" sz="1000" b="0" i="1" dirty="0">
                <a:solidFill>
                  <a:srgbClr val="1F2328"/>
                </a:solidFill>
                <a:effectLst/>
                <a:latin typeface="Lato Extended"/>
              </a:rPr>
              <a:t>Non-functional requirements in software engineering.</a:t>
            </a:r>
            <a:r>
              <a:rPr lang="en-US" sz="1000" b="0" i="0" dirty="0">
                <a:solidFill>
                  <a:srgbClr val="1F2328"/>
                </a:solidFill>
                <a:effectLst/>
                <a:latin typeface="Lato Extended"/>
              </a:rPr>
              <a:t> Retrieved March 1, 2025, from </a:t>
            </a:r>
            <a:r>
              <a:rPr lang="en-US" sz="1000" b="0" i="0" u="sng" dirty="0">
                <a:solidFill>
                  <a:schemeClr val="bg2"/>
                </a:solidFill>
                <a:effectLst/>
                <a:latin typeface="Lato Extended"/>
                <a:hlinkClick r:id="rId9">
                  <a:extLst>
                    <a:ext uri="{A12FA001-AC4F-418D-AE19-62706E023703}">
                      <ahyp:hlinkClr xmlns:ahyp="http://schemas.microsoft.com/office/drawing/2018/hyperlinkcolor" val="tx"/>
                    </a:ext>
                  </a:extLst>
                </a:hlinkClick>
              </a:rPr>
              <a:t>https://www.geeksforgeeks.org/non-functional-requirements-in-software-engineering/</a:t>
            </a:r>
            <a:endParaRPr lang="en-US" sz="1000" b="0" i="0" u="sng" dirty="0">
              <a:solidFill>
                <a:schemeClr val="bg2"/>
              </a:solidFill>
              <a:effectLst/>
              <a:latin typeface="Lato Extended"/>
            </a:endParaRP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Dilmegani, C., &amp; Alp, E. (2025, February 22). </a:t>
            </a:r>
            <a:r>
              <a:rPr lang="en-US" sz="1000" b="0" i="1" dirty="0">
                <a:solidFill>
                  <a:srgbClr val="1F2328"/>
                </a:solidFill>
                <a:effectLst/>
                <a:latin typeface="Lato Extended"/>
              </a:rPr>
              <a:t>Key components of firewall compliance: Guidance in 2025.</a:t>
            </a:r>
            <a:r>
              <a:rPr lang="en-US" sz="1000" b="0" i="0" dirty="0">
                <a:solidFill>
                  <a:srgbClr val="1F2328"/>
                </a:solidFill>
                <a:effectLst/>
                <a:latin typeface="Lato Extended"/>
              </a:rPr>
              <a:t> </a:t>
            </a:r>
            <a:r>
              <a:rPr lang="en-US" sz="1000" b="0" i="0" dirty="0" err="1">
                <a:solidFill>
                  <a:srgbClr val="1F2328"/>
                </a:solidFill>
                <a:effectLst/>
                <a:latin typeface="Lato Extended"/>
              </a:rPr>
              <a:t>AIMultiple</a:t>
            </a:r>
            <a:r>
              <a:rPr lang="en-US" sz="1000" b="0" i="0" dirty="0">
                <a:solidFill>
                  <a:srgbClr val="1F2328"/>
                </a:solidFill>
                <a:effectLst/>
                <a:latin typeface="Lato Extended"/>
              </a:rPr>
              <a:t>. Retrieved March 1, 2025, from</a:t>
            </a:r>
            <a:r>
              <a:rPr lang="en-US" sz="1000" b="0" i="0" dirty="0">
                <a:solidFill>
                  <a:schemeClr val="bg2"/>
                </a:solidFill>
                <a:effectLst/>
                <a:latin typeface="Lato Extended"/>
              </a:rPr>
              <a:t> </a:t>
            </a:r>
            <a:r>
              <a:rPr lang="en-US" sz="1000" b="0" i="0" u="sng" dirty="0">
                <a:solidFill>
                  <a:schemeClr val="bg2"/>
                </a:solidFill>
                <a:effectLst/>
                <a:latin typeface="Lato Extended"/>
                <a:hlinkClick r:id="rId10">
                  <a:extLst>
                    <a:ext uri="{A12FA001-AC4F-418D-AE19-62706E023703}">
                      <ahyp:hlinkClr xmlns:ahyp="http://schemas.microsoft.com/office/drawing/2018/hyperlinkcolor" val="tx"/>
                    </a:ext>
                  </a:extLst>
                </a:hlinkClick>
              </a:rPr>
              <a:t>https://research.aimultiple.com/firewall-compliance/</a:t>
            </a:r>
            <a:endParaRPr lang="en-US" sz="1000" b="0" i="0" u="sng" dirty="0">
              <a:solidFill>
                <a:schemeClr val="bg2"/>
              </a:solidFill>
              <a:effectLst/>
              <a:latin typeface="Lato Extended"/>
            </a:endParaRP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Sree. (2020, August 16). </a:t>
            </a:r>
            <a:r>
              <a:rPr lang="en-US" sz="1000" b="0" i="1" dirty="0">
                <a:solidFill>
                  <a:srgbClr val="1F2328"/>
                </a:solidFill>
                <a:effectLst/>
                <a:latin typeface="Lato Extended"/>
              </a:rPr>
              <a:t>Non-functional requirements basics. Technical Program Management.</a:t>
            </a:r>
            <a:r>
              <a:rPr lang="en-US" sz="1000" b="0" i="0" dirty="0">
                <a:solidFill>
                  <a:srgbClr val="1F2328"/>
                </a:solidFill>
                <a:effectLst/>
                <a:latin typeface="Lato Extended"/>
              </a:rPr>
              <a:t> Retrieved March 1, 2025, from </a:t>
            </a:r>
            <a:r>
              <a:rPr lang="en-US" sz="1000" b="0" i="0" u="sng" dirty="0">
                <a:solidFill>
                  <a:schemeClr val="bg2"/>
                </a:solidFill>
                <a:effectLst/>
                <a:latin typeface="Lato Extended"/>
                <a:hlinkClick r:id="rId11">
                  <a:extLst>
                    <a:ext uri="{A12FA001-AC4F-418D-AE19-62706E023703}">
                      <ahyp:hlinkClr xmlns:ahyp="http://schemas.microsoft.com/office/drawing/2018/hyperlinkcolor" val="tx"/>
                    </a:ext>
                  </a:extLst>
                </a:hlinkClick>
              </a:rPr>
              <a:t>https://technicalprogrammanager.com/non-functional-requirements-basics/</a:t>
            </a:r>
            <a:endParaRPr lang="en-US" sz="1000" b="0" i="0" u="sng" dirty="0">
              <a:solidFill>
                <a:schemeClr val="bg2"/>
              </a:solidFill>
              <a:effectLst/>
              <a:latin typeface="Lato Extended"/>
            </a:endParaRP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Lenovo. (n.d.). </a:t>
            </a:r>
            <a:r>
              <a:rPr lang="en-US" sz="1000" b="0" i="1" dirty="0">
                <a:solidFill>
                  <a:srgbClr val="1F2328"/>
                </a:solidFill>
                <a:effectLst/>
                <a:latin typeface="Lato Extended"/>
              </a:rPr>
              <a:t>Modularity: What is it and how does it enhance business productivity?</a:t>
            </a:r>
            <a:r>
              <a:rPr lang="en-US" sz="1000" b="0" i="0" dirty="0">
                <a:solidFill>
                  <a:srgbClr val="1F2328"/>
                </a:solidFill>
                <a:effectLst/>
                <a:latin typeface="Lato Extended"/>
              </a:rPr>
              <a:t> Retrieved March 1, 2025, from </a:t>
            </a:r>
            <a:r>
              <a:rPr lang="en-US" sz="1000" b="0" i="0" u="sng" dirty="0">
                <a:solidFill>
                  <a:schemeClr val="bg2"/>
                </a:solidFill>
                <a:effectLst/>
                <a:latin typeface="Lato Extended"/>
                <a:hlinkClick r:id="rId12">
                  <a:extLst>
                    <a:ext uri="{A12FA001-AC4F-418D-AE19-62706E023703}">
                      <ahyp:hlinkClr xmlns:ahyp="http://schemas.microsoft.com/office/drawing/2018/hyperlinkcolor" val="tx"/>
                    </a:ext>
                  </a:extLst>
                </a:hlinkClick>
              </a:rPr>
              <a:t>https://www.lenovo.com/us/en/glossary/modularity/</a:t>
            </a:r>
            <a:endParaRPr lang="en-US" sz="1000" b="0" i="0" u="sng" dirty="0">
              <a:solidFill>
                <a:schemeClr val="bg2"/>
              </a:solidFill>
              <a:effectLst/>
              <a:latin typeface="Lato Extended"/>
            </a:endParaRPr>
          </a:p>
          <a:p>
            <a:pPr algn="l"/>
            <a:endParaRPr lang="en-US" sz="1000" b="0" i="0" dirty="0">
              <a:solidFill>
                <a:srgbClr val="1F2328"/>
              </a:solidFill>
              <a:effectLst/>
              <a:latin typeface="Lato Extended"/>
            </a:endParaRPr>
          </a:p>
          <a:p>
            <a:pPr algn="l"/>
            <a:r>
              <a:rPr lang="en-US" sz="1000" b="0" i="0" dirty="0">
                <a:solidFill>
                  <a:srgbClr val="1F2328"/>
                </a:solidFill>
                <a:effectLst/>
                <a:latin typeface="Lato Extended"/>
              </a:rPr>
              <a:t>BrowserStack. (2024, September 22). </a:t>
            </a:r>
            <a:r>
              <a:rPr lang="en-US" sz="1000" b="0" i="1" dirty="0">
                <a:solidFill>
                  <a:srgbClr val="1F2328"/>
                </a:solidFill>
                <a:effectLst/>
                <a:latin typeface="Lato Extended"/>
              </a:rPr>
              <a:t>NFRs: What is Non Functional Requirements (Example &amp; Types)</a:t>
            </a:r>
            <a:r>
              <a:rPr lang="en-US" sz="1000" b="0" i="0" dirty="0">
                <a:solidFill>
                  <a:srgbClr val="1F2328"/>
                </a:solidFill>
                <a:effectLst/>
                <a:latin typeface="Lato Extended"/>
              </a:rPr>
              <a:t>.</a:t>
            </a:r>
            <a:r>
              <a:rPr lang="en-US" sz="1000" b="0" i="0" dirty="0">
                <a:solidFill>
                  <a:schemeClr val="bg2"/>
                </a:solidFill>
                <a:effectLst/>
                <a:latin typeface="Lato Extended"/>
              </a:rPr>
              <a:t> </a:t>
            </a:r>
            <a:r>
              <a:rPr lang="en-US" sz="1000" b="0" i="0" u="sng" dirty="0">
                <a:solidFill>
                  <a:schemeClr val="bg2"/>
                </a:solidFill>
                <a:effectLst/>
                <a:latin typeface="Lato Extended"/>
                <a:hlinkClick r:id="rId13">
                  <a:extLst>
                    <a:ext uri="{A12FA001-AC4F-418D-AE19-62706E023703}">
                      <ahyp:hlinkClr xmlns:ahyp="http://schemas.microsoft.com/office/drawing/2018/hyperlinkcolor" val="tx"/>
                    </a:ext>
                  </a:extLst>
                </a:hlinkClick>
              </a:rPr>
              <a:t>https://www.browserstack.com/guide/non-functional-requirements-examples</a:t>
            </a:r>
            <a:endParaRPr lang="en-US" sz="1000" b="0" i="0" u="sng" dirty="0">
              <a:solidFill>
                <a:schemeClr val="bg2"/>
              </a:solidFill>
              <a:effectLst/>
              <a:latin typeface="Lato Extended"/>
            </a:endParaRPr>
          </a:p>
          <a:p>
            <a:pPr algn="l"/>
            <a:endParaRPr lang="en-US" sz="1000" b="0" i="0" dirty="0">
              <a:solidFill>
                <a:schemeClr val="bg2"/>
              </a:solidFill>
              <a:effectLst/>
              <a:latin typeface="Lato Extended"/>
            </a:endParaRPr>
          </a:p>
          <a:p>
            <a:pPr algn="l"/>
            <a:r>
              <a:rPr lang="en-US" sz="1000" b="0" i="0" dirty="0">
                <a:solidFill>
                  <a:srgbClr val="1F2328"/>
                </a:solidFill>
                <a:effectLst/>
                <a:latin typeface="Lato Extended"/>
              </a:rPr>
              <a:t>OpenText. (n.d.). </a:t>
            </a:r>
            <a:r>
              <a:rPr lang="en-US" sz="1000" b="0" i="1" dirty="0">
                <a:solidFill>
                  <a:srgbClr val="1F2328"/>
                </a:solidFill>
                <a:effectLst/>
                <a:latin typeface="Lato Extended"/>
              </a:rPr>
              <a:t>What is performance testing?</a:t>
            </a:r>
            <a:r>
              <a:rPr lang="en-US" sz="1000" b="0" i="0" dirty="0">
                <a:solidFill>
                  <a:srgbClr val="1F2328"/>
                </a:solidFill>
                <a:effectLst/>
                <a:latin typeface="Lato Extended"/>
              </a:rPr>
              <a:t> OpenText. Retrieved March 1, 2025, from </a:t>
            </a:r>
            <a:r>
              <a:rPr lang="en-US" sz="1000" b="0" i="0" u="sng" dirty="0">
                <a:solidFill>
                  <a:schemeClr val="bg2"/>
                </a:solidFill>
                <a:effectLst/>
                <a:latin typeface="Lato Extended"/>
                <a:hlinkClick r:id="rId14">
                  <a:extLst>
                    <a:ext uri="{A12FA001-AC4F-418D-AE19-62706E023703}">
                      <ahyp:hlinkClr xmlns:ahyp="http://schemas.microsoft.com/office/drawing/2018/hyperlinkcolor" val="tx"/>
                    </a:ext>
                  </a:extLst>
                </a:hlinkClick>
              </a:rPr>
              <a:t>https://www.opentext.com/what-is/performance-testing</a:t>
            </a:r>
            <a:endParaRPr lang="en-US" sz="1200" b="0" i="0" dirty="0">
              <a:solidFill>
                <a:schemeClr val="bg2"/>
              </a:solidFill>
              <a:effectLst/>
              <a:latin typeface="Lato Extended"/>
            </a:endParaRPr>
          </a:p>
        </p:txBody>
      </p:sp>
      <p:sp>
        <p:nvSpPr>
          <p:cNvPr id="2" name="Title 1">
            <a:extLst>
              <a:ext uri="{FF2B5EF4-FFF2-40B4-BE49-F238E27FC236}">
                <a16:creationId xmlns:a16="http://schemas.microsoft.com/office/drawing/2014/main" id="{A8246EA8-DAC5-660C-FDC4-C7D7944F4446}"/>
              </a:ext>
            </a:extLst>
          </p:cNvPr>
          <p:cNvSpPr>
            <a:spLocks noGrp="1"/>
          </p:cNvSpPr>
          <p:nvPr>
            <p:ph type="title"/>
          </p:nvPr>
        </p:nvSpPr>
        <p:spPr>
          <a:xfrm>
            <a:off x="579873" y="0"/>
            <a:ext cx="9905998" cy="849861"/>
          </a:xfrm>
        </p:spPr>
        <p:txBody>
          <a:bodyPr>
            <a:normAutofit/>
          </a:bodyPr>
          <a:lstStyle/>
          <a:p>
            <a:r>
              <a:rPr lang="en-US" dirty="0">
                <a:solidFill>
                  <a:schemeClr val="bg2"/>
                </a:solidFill>
              </a:rPr>
              <a:t>References</a:t>
            </a:r>
            <a:endParaRPr lang="en-US" cap="none" dirty="0">
              <a:solidFill>
                <a:schemeClr val="accent5"/>
              </a:solidFill>
            </a:endParaRPr>
          </a:p>
        </p:txBody>
      </p:sp>
      <p:sp>
        <p:nvSpPr>
          <p:cNvPr id="4" name="Date Placeholder 3">
            <a:extLst>
              <a:ext uri="{FF2B5EF4-FFF2-40B4-BE49-F238E27FC236}">
                <a16:creationId xmlns:a16="http://schemas.microsoft.com/office/drawing/2014/main" id="{AAF0F2E6-640C-0520-F79C-385F43BA79F9}"/>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0B3F4575-0A76-8019-3A4A-3D1BD12607D8}"/>
              </a:ext>
            </a:extLst>
          </p:cNvPr>
          <p:cNvSpPr>
            <a:spLocks noGrp="1"/>
          </p:cNvSpPr>
          <p:nvPr>
            <p:ph type="sldNum" sz="quarter" idx="12"/>
          </p:nvPr>
        </p:nvSpPr>
        <p:spPr/>
        <p:txBody>
          <a:bodyPr/>
          <a:lstStyle/>
          <a:p>
            <a:fld id="{549BC40B-6776-44D4-9072-604CA9E7E9E9}" type="slidenum">
              <a:rPr lang="en-US" smtClean="0"/>
              <a:t>35</a:t>
            </a:fld>
            <a:endParaRPr lang="en-US" dirty="0"/>
          </a:p>
        </p:txBody>
      </p:sp>
    </p:spTree>
    <p:extLst>
      <p:ext uri="{BB962C8B-B14F-4D97-AF65-F5344CB8AC3E}">
        <p14:creationId xmlns:p14="http://schemas.microsoft.com/office/powerpoint/2010/main" val="3360974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9F5BF-654B-3115-43B4-8E43E2FC2E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725A7-B904-4211-2D74-DE31B43E3617}"/>
              </a:ext>
            </a:extLst>
          </p:cNvPr>
          <p:cNvSpPr>
            <a:spLocks noGrp="1"/>
          </p:cNvSpPr>
          <p:nvPr>
            <p:ph type="title"/>
          </p:nvPr>
        </p:nvSpPr>
        <p:spPr>
          <a:xfrm>
            <a:off x="1241529" y="97909"/>
            <a:ext cx="9905998" cy="849861"/>
          </a:xfrm>
        </p:spPr>
        <p:txBody>
          <a:bodyPr/>
          <a:lstStyle/>
          <a:p>
            <a:r>
              <a:rPr lang="en-US" dirty="0">
                <a:solidFill>
                  <a:schemeClr val="bg2"/>
                </a:solidFill>
              </a:rPr>
              <a:t>Problem statement and requirements</a:t>
            </a:r>
          </a:p>
        </p:txBody>
      </p:sp>
      <p:sp>
        <p:nvSpPr>
          <p:cNvPr id="3" name="Content Placeholder 2">
            <a:extLst>
              <a:ext uri="{FF2B5EF4-FFF2-40B4-BE49-F238E27FC236}">
                <a16:creationId xmlns:a16="http://schemas.microsoft.com/office/drawing/2014/main" id="{638D9823-ED93-E15D-80EA-D7C1017F7C2E}"/>
              </a:ext>
            </a:extLst>
          </p:cNvPr>
          <p:cNvSpPr>
            <a:spLocks noGrp="1"/>
          </p:cNvSpPr>
          <p:nvPr>
            <p:ph idx="1"/>
          </p:nvPr>
        </p:nvSpPr>
        <p:spPr>
          <a:xfrm>
            <a:off x="1141412" y="974470"/>
            <a:ext cx="9905999" cy="5273929"/>
          </a:xfrm>
        </p:spPr>
        <p:txBody>
          <a:bodyPr>
            <a:normAutofit/>
          </a:bodyPr>
          <a:lstStyle/>
          <a:p>
            <a:pPr marL="0" indent="0">
              <a:buNone/>
            </a:pPr>
            <a:r>
              <a:rPr lang="en-US" sz="1800" b="1" i="0" dirty="0">
                <a:solidFill>
                  <a:schemeClr val="bg2"/>
                </a:solidFill>
                <a:effectLst/>
                <a:latin typeface="Lato Extended"/>
              </a:rPr>
              <a:t>System Functionality Required</a:t>
            </a:r>
          </a:p>
          <a:p>
            <a:pPr marL="0" indent="0">
              <a:buNone/>
            </a:pPr>
            <a:r>
              <a:rPr lang="en-US" sz="1400" b="1" dirty="0">
                <a:solidFill>
                  <a:schemeClr val="bg2"/>
                </a:solidFill>
                <a:latin typeface="Lato Extended"/>
              </a:rPr>
              <a:t>Record Keeping -</a:t>
            </a:r>
            <a:r>
              <a:rPr lang="en-US" sz="1600" b="1" dirty="0">
                <a:solidFill>
                  <a:schemeClr val="bg2"/>
                </a:solidFill>
                <a:latin typeface="Lato Extended"/>
              </a:rPr>
              <a:t> </a:t>
            </a:r>
            <a:r>
              <a:rPr lang="en-US" sz="1400" b="0" i="0" dirty="0">
                <a:solidFill>
                  <a:srgbClr val="1F2328"/>
                </a:solidFill>
                <a:effectLst/>
                <a:latin typeface="Lato Extended"/>
              </a:rPr>
              <a:t>Track all key aspects of the loan from origination until its ultimate satisfaction or termination</a:t>
            </a:r>
          </a:p>
          <a:p>
            <a:pPr algn="l">
              <a:buFont typeface="Arial" panose="020B0604020202020204" pitchFamily="34" charset="0"/>
              <a:buChar char="•"/>
            </a:pPr>
            <a:r>
              <a:rPr lang="en-US" sz="1100" b="1" i="0" dirty="0">
                <a:solidFill>
                  <a:srgbClr val="1F2328"/>
                </a:solidFill>
                <a:effectLst/>
                <a:latin typeface="Lato Extended"/>
              </a:rPr>
              <a:t>Loan Details</a:t>
            </a:r>
            <a:r>
              <a:rPr lang="en-US" sz="1100" b="0" i="0" dirty="0">
                <a:solidFill>
                  <a:srgbClr val="1F2328"/>
                </a:solidFill>
                <a:effectLst/>
                <a:latin typeface="Lato Extended"/>
              </a:rPr>
              <a:t> – Includes all loan closing information, such as loan amount, interest rate, fees, and pertinent dates.</a:t>
            </a:r>
          </a:p>
          <a:p>
            <a:pPr algn="l">
              <a:buFont typeface="Arial" panose="020B0604020202020204" pitchFamily="34" charset="0"/>
              <a:buChar char="•"/>
            </a:pPr>
            <a:r>
              <a:rPr lang="en-US" sz="1100" b="1" i="0" dirty="0">
                <a:solidFill>
                  <a:srgbClr val="1F2328"/>
                </a:solidFill>
                <a:effectLst/>
                <a:latin typeface="Lato Extended"/>
              </a:rPr>
              <a:t>Loan Financial Information</a:t>
            </a:r>
            <a:r>
              <a:rPr lang="en-US" sz="1100" b="0" i="0" dirty="0">
                <a:solidFill>
                  <a:srgbClr val="1F2328"/>
                </a:solidFill>
                <a:effectLst/>
                <a:latin typeface="Lato Extended"/>
              </a:rPr>
              <a:t> – Information about the underlying financial performance of the loan that is updated at defined periods. This includes most information that a Credit Officer would be responsible for monitoring, such as covenants, data input from financial statements, default information, etc.</a:t>
            </a:r>
          </a:p>
          <a:p>
            <a:pPr algn="l">
              <a:buFont typeface="Arial" panose="020B0604020202020204" pitchFamily="34" charset="0"/>
              <a:buChar char="•"/>
            </a:pPr>
            <a:r>
              <a:rPr lang="en-US" sz="1100" b="1" i="0" dirty="0">
                <a:solidFill>
                  <a:srgbClr val="1F2328"/>
                </a:solidFill>
                <a:effectLst/>
                <a:latin typeface="Lato Extended"/>
              </a:rPr>
              <a:t>Collateral Details</a:t>
            </a:r>
            <a:r>
              <a:rPr lang="en-US" sz="1100" b="0" i="0" dirty="0">
                <a:solidFill>
                  <a:srgbClr val="1F2328"/>
                </a:solidFill>
                <a:effectLst/>
                <a:latin typeface="Lato Extended"/>
              </a:rPr>
              <a:t> – Information about the underlying property collateralizing the mortgages, including appraised value, property description, etc.</a:t>
            </a:r>
          </a:p>
          <a:p>
            <a:pPr algn="l">
              <a:buFont typeface="Arial" panose="020B0604020202020204" pitchFamily="34" charset="0"/>
              <a:buChar char="•"/>
            </a:pPr>
            <a:r>
              <a:rPr lang="en-US" sz="1100" b="1" i="0" dirty="0">
                <a:solidFill>
                  <a:srgbClr val="1F2328"/>
                </a:solidFill>
                <a:effectLst/>
                <a:latin typeface="Lato Extended"/>
              </a:rPr>
              <a:t>Amortization Schedule</a:t>
            </a:r>
            <a:r>
              <a:rPr lang="en-US" sz="1100" b="0" i="0" dirty="0">
                <a:solidFill>
                  <a:srgbClr val="1F2328"/>
                </a:solidFill>
                <a:effectLst/>
                <a:latin typeface="Lato Extended"/>
              </a:rPr>
              <a:t> – Includes all information pertinent to creating a loan amortization schedule.</a:t>
            </a:r>
          </a:p>
          <a:p>
            <a:pPr marL="0" indent="0" algn="l">
              <a:buNone/>
            </a:pPr>
            <a:r>
              <a:rPr lang="en-US" sz="1400" b="1" dirty="0">
                <a:solidFill>
                  <a:schemeClr val="bg2"/>
                </a:solidFill>
                <a:latin typeface="Lato Extended"/>
              </a:rPr>
              <a:t>Billing-</a:t>
            </a:r>
            <a:r>
              <a:rPr lang="en-US" sz="1100" b="0" i="0" dirty="0">
                <a:solidFill>
                  <a:srgbClr val="1F2328"/>
                </a:solidFill>
                <a:effectLst/>
                <a:latin typeface="Lato Extended"/>
              </a:rPr>
              <a:t> </a:t>
            </a:r>
            <a:r>
              <a:rPr lang="en-US" sz="1400" b="0" i="0" dirty="0">
                <a:solidFill>
                  <a:srgbClr val="1F2328"/>
                </a:solidFill>
                <a:effectLst/>
                <a:latin typeface="Lato Extended"/>
              </a:rPr>
              <a:t>The System is required to create invoices for Borrowers and automatically send those invoices via email.</a:t>
            </a:r>
          </a:p>
          <a:p>
            <a:pPr marL="0" indent="0">
              <a:buNone/>
            </a:pPr>
            <a:r>
              <a:rPr lang="en-US" sz="1400" b="1" dirty="0">
                <a:solidFill>
                  <a:schemeClr val="bg2"/>
                </a:solidFill>
                <a:latin typeface="Lato Extended"/>
              </a:rPr>
              <a:t>Portfolio Level Accounting –</a:t>
            </a:r>
            <a:r>
              <a:rPr lang="en-US" sz="1400" b="0" i="0" dirty="0">
                <a:solidFill>
                  <a:srgbClr val="1F2328"/>
                </a:solidFill>
                <a:effectLst/>
                <a:latin typeface="Lato Extended"/>
              </a:rPr>
              <a:t> The System is required to provide all functions of a subledger for mortgages.  This includes:</a:t>
            </a:r>
          </a:p>
          <a:p>
            <a:pPr algn="l">
              <a:buFont typeface="Arial" panose="020B0604020202020204" pitchFamily="34" charset="0"/>
              <a:buChar char="•"/>
            </a:pPr>
            <a:r>
              <a:rPr lang="en-US" sz="1100" b="1" i="0" dirty="0">
                <a:solidFill>
                  <a:srgbClr val="1F2328"/>
                </a:solidFill>
                <a:effectLst/>
                <a:latin typeface="Lato Extended"/>
              </a:rPr>
              <a:t>Calculations</a:t>
            </a:r>
            <a:r>
              <a:rPr lang="en-US" sz="1100" b="0" i="0" dirty="0">
                <a:solidFill>
                  <a:srgbClr val="1F2328"/>
                </a:solidFill>
                <a:effectLst/>
                <a:latin typeface="Lato Extended"/>
              </a:rPr>
              <a:t> – The System will calculate all pertinent revenue, cash flows, losses, amortization, etc.</a:t>
            </a:r>
          </a:p>
          <a:p>
            <a:pPr algn="l">
              <a:buFont typeface="Arial" panose="020B0604020202020204" pitchFamily="34" charset="0"/>
              <a:buChar char="•"/>
            </a:pPr>
            <a:r>
              <a:rPr lang="en-US" sz="1100" b="1" i="0" dirty="0">
                <a:solidFill>
                  <a:srgbClr val="1F2328"/>
                </a:solidFill>
                <a:effectLst/>
                <a:latin typeface="Lato Extended"/>
              </a:rPr>
              <a:t>Journal Entries</a:t>
            </a:r>
            <a:r>
              <a:rPr lang="en-US" sz="1100" b="0" i="0" dirty="0">
                <a:solidFill>
                  <a:srgbClr val="1F2328"/>
                </a:solidFill>
                <a:effectLst/>
                <a:latin typeface="Lato Extended"/>
              </a:rPr>
              <a:t> – The System will create all required journal entries for the above calculated amounts</a:t>
            </a:r>
          </a:p>
          <a:p>
            <a:pPr algn="l">
              <a:buFont typeface="Arial" panose="020B0604020202020204" pitchFamily="34" charset="0"/>
              <a:buChar char="•"/>
            </a:pPr>
            <a:r>
              <a:rPr lang="en-US" sz="1100" b="1" i="0" dirty="0">
                <a:solidFill>
                  <a:srgbClr val="1F2328"/>
                </a:solidFill>
                <a:effectLst/>
                <a:latin typeface="Lato Extended"/>
              </a:rPr>
              <a:t>Interface with Corporate Accounting</a:t>
            </a:r>
            <a:r>
              <a:rPr lang="en-US" sz="1100" b="0" i="0" dirty="0">
                <a:solidFill>
                  <a:srgbClr val="1F2328"/>
                </a:solidFill>
                <a:effectLst/>
                <a:latin typeface="Lato Extended"/>
              </a:rPr>
              <a:t> – After review, the System will interface with the Corporate Accounting System on a periodic basis (coinciding with monthly/quarterly accounting closes) and send complete journal entries to the Corporate Accounting System.</a:t>
            </a:r>
          </a:p>
          <a:p>
            <a:pPr marL="231775" indent="-231775"/>
            <a:endParaRPr lang="en-US" sz="1100" b="0" i="0" dirty="0">
              <a:solidFill>
                <a:srgbClr val="1F2328"/>
              </a:solidFill>
              <a:effectLst/>
              <a:latin typeface="Lato Extended"/>
            </a:endParaRPr>
          </a:p>
          <a:p>
            <a:pPr algn="l">
              <a:buFont typeface="Arial" panose="020B0604020202020204" pitchFamily="34" charset="0"/>
              <a:buChar char="•"/>
            </a:pPr>
            <a:endParaRPr lang="en-US" sz="1100" b="0" i="0" dirty="0">
              <a:solidFill>
                <a:srgbClr val="1F2328"/>
              </a:solidFill>
              <a:effectLst/>
              <a:latin typeface="Lato Extended"/>
            </a:endParaRPr>
          </a:p>
          <a:p>
            <a:pPr marL="0" indent="0">
              <a:buNone/>
            </a:pPr>
            <a:endParaRPr lang="en-US" sz="1400" b="0" i="0" dirty="0">
              <a:solidFill>
                <a:srgbClr val="1F2328"/>
              </a:solidFill>
              <a:effectLst/>
              <a:latin typeface="Lato Extended"/>
            </a:endParaRPr>
          </a:p>
          <a:p>
            <a:pPr marL="0" indent="0">
              <a:buNone/>
            </a:pPr>
            <a:endParaRPr lang="en-US" sz="1400" b="0" i="0" dirty="0">
              <a:solidFill>
                <a:srgbClr val="1F2328"/>
              </a:solidFill>
              <a:effectLst/>
              <a:latin typeface="-apple-system"/>
            </a:endParaRPr>
          </a:p>
          <a:p>
            <a:pPr marL="0" indent="0">
              <a:buNone/>
            </a:pPr>
            <a:endParaRPr lang="en-US" sz="1800" b="1" i="0" dirty="0">
              <a:solidFill>
                <a:schemeClr val="bg2"/>
              </a:solidFill>
              <a:effectLst/>
              <a:latin typeface="Lato Extended"/>
            </a:endParaRPr>
          </a:p>
          <a:p>
            <a:pPr marL="0" indent="0">
              <a:buNone/>
            </a:pPr>
            <a:endParaRPr lang="en-US" dirty="0">
              <a:solidFill>
                <a:schemeClr val="bg2"/>
              </a:solidFill>
            </a:endParaRPr>
          </a:p>
        </p:txBody>
      </p:sp>
      <p:sp>
        <p:nvSpPr>
          <p:cNvPr id="5" name="Slide Number Placeholder 4">
            <a:extLst>
              <a:ext uri="{FF2B5EF4-FFF2-40B4-BE49-F238E27FC236}">
                <a16:creationId xmlns:a16="http://schemas.microsoft.com/office/drawing/2014/main" id="{91A364C8-9A02-F2F7-C24F-85574D3D0792}"/>
              </a:ext>
            </a:extLst>
          </p:cNvPr>
          <p:cNvSpPr>
            <a:spLocks noGrp="1"/>
          </p:cNvSpPr>
          <p:nvPr>
            <p:ph type="sldNum" sz="quarter" idx="12"/>
          </p:nvPr>
        </p:nvSpPr>
        <p:spPr>
          <a:xfrm>
            <a:off x="10276322" y="5883274"/>
            <a:ext cx="771089" cy="365125"/>
          </a:xfrm>
        </p:spPr>
        <p:txBody>
          <a:bodyPr/>
          <a:lstStyle/>
          <a:p>
            <a:fld id="{549BC40B-6776-44D4-9072-604CA9E7E9E9}" type="slidenum">
              <a:rPr lang="en-US" smtClean="0"/>
              <a:t>4</a:t>
            </a:fld>
            <a:endParaRPr lang="en-US" dirty="0"/>
          </a:p>
        </p:txBody>
      </p:sp>
    </p:spTree>
    <p:extLst>
      <p:ext uri="{BB962C8B-B14F-4D97-AF65-F5344CB8AC3E}">
        <p14:creationId xmlns:p14="http://schemas.microsoft.com/office/powerpoint/2010/main" val="1603217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DFB18-FEB9-7F88-9763-2A97ED89BE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4790E-2736-0729-2230-FA8402D1D0F5}"/>
              </a:ext>
            </a:extLst>
          </p:cNvPr>
          <p:cNvSpPr>
            <a:spLocks noGrp="1"/>
          </p:cNvSpPr>
          <p:nvPr>
            <p:ph type="title"/>
          </p:nvPr>
        </p:nvSpPr>
        <p:spPr>
          <a:xfrm>
            <a:off x="1241529" y="97909"/>
            <a:ext cx="9905998" cy="849861"/>
          </a:xfrm>
        </p:spPr>
        <p:txBody>
          <a:bodyPr/>
          <a:lstStyle/>
          <a:p>
            <a:r>
              <a:rPr lang="en-US" dirty="0">
                <a:solidFill>
                  <a:schemeClr val="bg2"/>
                </a:solidFill>
              </a:rPr>
              <a:t>Problem statement and requirements</a:t>
            </a:r>
          </a:p>
        </p:txBody>
      </p:sp>
      <p:sp>
        <p:nvSpPr>
          <p:cNvPr id="3" name="Content Placeholder 2">
            <a:extLst>
              <a:ext uri="{FF2B5EF4-FFF2-40B4-BE49-F238E27FC236}">
                <a16:creationId xmlns:a16="http://schemas.microsoft.com/office/drawing/2014/main" id="{25D7E553-BBA7-4264-13BD-58E9DC467244}"/>
              </a:ext>
            </a:extLst>
          </p:cNvPr>
          <p:cNvSpPr>
            <a:spLocks noGrp="1"/>
          </p:cNvSpPr>
          <p:nvPr>
            <p:ph idx="1"/>
          </p:nvPr>
        </p:nvSpPr>
        <p:spPr>
          <a:xfrm>
            <a:off x="1141412" y="974470"/>
            <a:ext cx="9905999" cy="5273929"/>
          </a:xfrm>
        </p:spPr>
        <p:txBody>
          <a:bodyPr>
            <a:normAutofit/>
          </a:bodyPr>
          <a:lstStyle/>
          <a:p>
            <a:pPr marL="0" indent="0">
              <a:buNone/>
            </a:pPr>
            <a:r>
              <a:rPr lang="en-US" sz="1800" b="1" i="0" dirty="0">
                <a:solidFill>
                  <a:schemeClr val="bg2"/>
                </a:solidFill>
                <a:effectLst/>
                <a:latin typeface="Lato Extended"/>
              </a:rPr>
              <a:t>System Functionality Required (Continued)</a:t>
            </a:r>
          </a:p>
          <a:p>
            <a:pPr marL="0" indent="0" algn="l">
              <a:buNone/>
            </a:pPr>
            <a:r>
              <a:rPr lang="en-US" sz="1400" b="1" dirty="0">
                <a:solidFill>
                  <a:schemeClr val="bg2"/>
                </a:solidFill>
                <a:latin typeface="Lato Extended"/>
              </a:rPr>
              <a:t>Portfolio Monitoring -</a:t>
            </a:r>
            <a:r>
              <a:rPr lang="en-US" sz="1400" b="0" i="0" dirty="0">
                <a:solidFill>
                  <a:srgbClr val="1F2328"/>
                </a:solidFill>
                <a:effectLst/>
                <a:latin typeface="Lato Extended"/>
              </a:rPr>
              <a:t> The System will provide a dashboard for the Credit Officers, allowing for the following:</a:t>
            </a:r>
          </a:p>
          <a:p>
            <a:pPr marL="231775" indent="-231775"/>
            <a:r>
              <a:rPr lang="en-US" sz="1100" b="1" i="0" dirty="0">
                <a:solidFill>
                  <a:srgbClr val="1F2328"/>
                </a:solidFill>
                <a:effectLst/>
                <a:latin typeface="Lato Extended"/>
              </a:rPr>
              <a:t>Credit Information</a:t>
            </a:r>
            <a:r>
              <a:rPr lang="en-US" sz="1100" b="0" i="0" dirty="0">
                <a:solidFill>
                  <a:srgbClr val="1F2328"/>
                </a:solidFill>
                <a:effectLst/>
                <a:latin typeface="Lato Extended"/>
              </a:rPr>
              <a:t> – The Dashboard will display views related to individual credits that both detail and summarize pertinent information, such as trends in loan financial information, covenants, etc.</a:t>
            </a:r>
          </a:p>
          <a:p>
            <a:pPr marL="231775" indent="-231775"/>
            <a:r>
              <a:rPr lang="en-US" sz="1100" b="1" i="0" dirty="0">
                <a:solidFill>
                  <a:srgbClr val="1F2328"/>
                </a:solidFill>
                <a:effectLst/>
                <a:latin typeface="Lato Extended"/>
              </a:rPr>
              <a:t>Credit Commentary</a:t>
            </a:r>
            <a:r>
              <a:rPr lang="en-US" sz="1100" b="0" i="0" dirty="0">
                <a:solidFill>
                  <a:srgbClr val="1F2328"/>
                </a:solidFill>
                <a:effectLst/>
                <a:latin typeface="Lato Extended"/>
              </a:rPr>
              <a:t> – The Dashboard will provide functionality for the Credit Officers to write detailed commentary about the Loan. The Credit Officers will be able to tag other uses in the commentary. These users (who may not be frequent users of the System, such as upper management) will be sent copies of the commentary via email. The System will interface directly with the email system to send the commentary.</a:t>
            </a:r>
          </a:p>
          <a:p>
            <a:pPr marL="0" indent="0">
              <a:buNone/>
            </a:pPr>
            <a:r>
              <a:rPr lang="en-US" sz="1400" b="1" dirty="0">
                <a:solidFill>
                  <a:schemeClr val="bg2"/>
                </a:solidFill>
                <a:latin typeface="Lato Extended"/>
              </a:rPr>
              <a:t>Treasury Management-</a:t>
            </a:r>
            <a:r>
              <a:rPr lang="en-US" sz="1400" b="0" i="0" dirty="0">
                <a:solidFill>
                  <a:srgbClr val="1F2328"/>
                </a:solidFill>
                <a:effectLst/>
                <a:latin typeface="Lato Extended"/>
              </a:rPr>
              <a:t> The System will provide functionality for the Treasury department:</a:t>
            </a:r>
          </a:p>
          <a:p>
            <a:pPr algn="l">
              <a:buFont typeface="Arial" panose="020B0604020202020204" pitchFamily="34" charset="0"/>
              <a:buChar char="•"/>
            </a:pPr>
            <a:r>
              <a:rPr lang="en-US" sz="1100" b="1" i="0" dirty="0">
                <a:solidFill>
                  <a:srgbClr val="1F2328"/>
                </a:solidFill>
                <a:effectLst/>
                <a:latin typeface="Lato Extended"/>
              </a:rPr>
              <a:t>Forecast incoming cash flows</a:t>
            </a:r>
            <a:r>
              <a:rPr lang="en-US" sz="1100" b="0" i="0" dirty="0">
                <a:solidFill>
                  <a:srgbClr val="1F2328"/>
                </a:solidFill>
                <a:effectLst/>
                <a:latin typeface="Lato Extended"/>
              </a:rPr>
              <a:t> - A primary function of Treasury is to ensure that cash is managed properly (anticipating cash flows, rightsizing borrowings, ensuring sufficient cash on hand for fundings). The System will provide Treasury with forecasted cash flow information.</a:t>
            </a:r>
          </a:p>
          <a:p>
            <a:pPr algn="l">
              <a:buFont typeface="Arial" panose="020B0604020202020204" pitchFamily="34" charset="0"/>
              <a:buChar char="•"/>
            </a:pPr>
            <a:r>
              <a:rPr lang="en-US" sz="1100" b="1" i="0" dirty="0">
                <a:solidFill>
                  <a:srgbClr val="1F2328"/>
                </a:solidFill>
                <a:effectLst/>
                <a:latin typeface="Lato Extended"/>
              </a:rPr>
              <a:t>Interaction with Banking System</a:t>
            </a:r>
            <a:r>
              <a:rPr lang="en-US" sz="1100" b="0" i="0" dirty="0">
                <a:solidFill>
                  <a:srgbClr val="1F2328"/>
                </a:solidFill>
                <a:effectLst/>
                <a:latin typeface="Lato Extended"/>
              </a:rPr>
              <a:t> - The System will allow Treasury to directly upload cash flow data into the bank’s system. Using the bank’s tools (external to the System), treasury will be able to automatically match actual cash movements with forecasted cash.</a:t>
            </a:r>
            <a:endParaRPr lang="en-US" sz="1400" b="0" i="0" dirty="0">
              <a:solidFill>
                <a:srgbClr val="1F2328"/>
              </a:solidFill>
              <a:effectLst/>
              <a:latin typeface="Lato Extended"/>
            </a:endParaRPr>
          </a:p>
          <a:p>
            <a:pPr marL="0" indent="0">
              <a:buNone/>
            </a:pPr>
            <a:r>
              <a:rPr lang="en-US" sz="1400" b="1" dirty="0">
                <a:solidFill>
                  <a:schemeClr val="bg2"/>
                </a:solidFill>
                <a:latin typeface="Lato Extended"/>
              </a:rPr>
              <a:t>Data Entry -</a:t>
            </a:r>
            <a:r>
              <a:rPr lang="en-US" sz="1400" b="0" i="0" dirty="0">
                <a:solidFill>
                  <a:srgbClr val="1F2328"/>
                </a:solidFill>
                <a:effectLst/>
                <a:latin typeface="Lato Extended"/>
              </a:rPr>
              <a:t> The System will provide a user interface to input data and manage loans, which will be intuitive and promote efficiency.</a:t>
            </a:r>
          </a:p>
          <a:p>
            <a:pPr marL="0" indent="0">
              <a:buNone/>
            </a:pPr>
            <a:endParaRPr lang="en-US" sz="1400" b="0" i="0" dirty="0">
              <a:solidFill>
                <a:srgbClr val="1F2328"/>
              </a:solidFill>
              <a:effectLst/>
              <a:latin typeface="Lato Extended"/>
            </a:endParaRPr>
          </a:p>
          <a:p>
            <a:pPr marL="0" indent="0">
              <a:buNone/>
            </a:pPr>
            <a:endParaRPr lang="en-US" sz="1100" b="0" i="0" dirty="0">
              <a:solidFill>
                <a:srgbClr val="1F2328"/>
              </a:solidFill>
              <a:effectLst/>
              <a:latin typeface="Lato Extended"/>
            </a:endParaRPr>
          </a:p>
          <a:p>
            <a:pPr marL="231775" indent="-231775"/>
            <a:endParaRPr lang="en-US" sz="1100" b="0" i="0" dirty="0">
              <a:solidFill>
                <a:srgbClr val="1F2328"/>
              </a:solidFill>
              <a:effectLst/>
              <a:latin typeface="Lato Extended"/>
            </a:endParaRPr>
          </a:p>
          <a:p>
            <a:pPr algn="l">
              <a:buFont typeface="Arial" panose="020B0604020202020204" pitchFamily="34" charset="0"/>
              <a:buChar char="•"/>
            </a:pPr>
            <a:endParaRPr lang="en-US" sz="1100" b="0" i="0" dirty="0">
              <a:solidFill>
                <a:srgbClr val="1F2328"/>
              </a:solidFill>
              <a:effectLst/>
              <a:latin typeface="Lato Extended"/>
            </a:endParaRPr>
          </a:p>
          <a:p>
            <a:pPr marL="0" indent="0">
              <a:buNone/>
            </a:pPr>
            <a:endParaRPr lang="en-US" sz="1400" b="0" i="0" dirty="0">
              <a:solidFill>
                <a:srgbClr val="1F2328"/>
              </a:solidFill>
              <a:effectLst/>
              <a:latin typeface="Lato Extended"/>
            </a:endParaRPr>
          </a:p>
          <a:p>
            <a:pPr marL="0" indent="0">
              <a:buNone/>
            </a:pPr>
            <a:endParaRPr lang="en-US" sz="1400" b="0" i="0" dirty="0">
              <a:solidFill>
                <a:srgbClr val="1F2328"/>
              </a:solidFill>
              <a:effectLst/>
              <a:latin typeface="-apple-system"/>
            </a:endParaRPr>
          </a:p>
          <a:p>
            <a:pPr marL="0" indent="0">
              <a:buNone/>
            </a:pPr>
            <a:endParaRPr lang="en-US" sz="1800" b="1" i="0" dirty="0">
              <a:solidFill>
                <a:schemeClr val="bg2"/>
              </a:solidFill>
              <a:effectLst/>
              <a:latin typeface="Lato Extended"/>
            </a:endParaRPr>
          </a:p>
          <a:p>
            <a:pPr marL="0" indent="0">
              <a:buNone/>
            </a:pPr>
            <a:endParaRPr lang="en-US" dirty="0">
              <a:solidFill>
                <a:schemeClr val="bg2"/>
              </a:solidFill>
            </a:endParaRPr>
          </a:p>
        </p:txBody>
      </p:sp>
      <p:sp>
        <p:nvSpPr>
          <p:cNvPr id="5" name="Slide Number Placeholder 4">
            <a:extLst>
              <a:ext uri="{FF2B5EF4-FFF2-40B4-BE49-F238E27FC236}">
                <a16:creationId xmlns:a16="http://schemas.microsoft.com/office/drawing/2014/main" id="{591D177B-6DFA-F1FE-7B26-CED0840AE71F}"/>
              </a:ext>
            </a:extLst>
          </p:cNvPr>
          <p:cNvSpPr>
            <a:spLocks noGrp="1"/>
          </p:cNvSpPr>
          <p:nvPr>
            <p:ph type="sldNum" sz="quarter" idx="12"/>
          </p:nvPr>
        </p:nvSpPr>
        <p:spPr>
          <a:xfrm>
            <a:off x="10276322" y="5883274"/>
            <a:ext cx="771089" cy="365125"/>
          </a:xfrm>
        </p:spPr>
        <p:txBody>
          <a:bodyPr/>
          <a:lstStyle/>
          <a:p>
            <a:fld id="{549BC40B-6776-44D4-9072-604CA9E7E9E9}" type="slidenum">
              <a:rPr lang="en-US" smtClean="0"/>
              <a:t>5</a:t>
            </a:fld>
            <a:endParaRPr lang="en-US" dirty="0"/>
          </a:p>
        </p:txBody>
      </p:sp>
    </p:spTree>
    <p:extLst>
      <p:ext uri="{BB962C8B-B14F-4D97-AF65-F5344CB8AC3E}">
        <p14:creationId xmlns:p14="http://schemas.microsoft.com/office/powerpoint/2010/main" val="2834648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E8313-C6B1-F1E2-0255-9182452C2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4C1E05-323D-D14F-0411-3A2B616354AD}"/>
              </a:ext>
            </a:extLst>
          </p:cNvPr>
          <p:cNvSpPr>
            <a:spLocks noGrp="1"/>
          </p:cNvSpPr>
          <p:nvPr>
            <p:ph type="title"/>
          </p:nvPr>
        </p:nvSpPr>
        <p:spPr>
          <a:xfrm>
            <a:off x="1241529" y="97909"/>
            <a:ext cx="9905998" cy="849861"/>
          </a:xfrm>
        </p:spPr>
        <p:txBody>
          <a:bodyPr/>
          <a:lstStyle/>
          <a:p>
            <a:r>
              <a:rPr lang="en-US" dirty="0">
                <a:solidFill>
                  <a:schemeClr val="bg2"/>
                </a:solidFill>
              </a:rPr>
              <a:t>Problem statement and requirements</a:t>
            </a:r>
          </a:p>
        </p:txBody>
      </p:sp>
      <p:sp>
        <p:nvSpPr>
          <p:cNvPr id="3" name="Content Placeholder 2">
            <a:extLst>
              <a:ext uri="{FF2B5EF4-FFF2-40B4-BE49-F238E27FC236}">
                <a16:creationId xmlns:a16="http://schemas.microsoft.com/office/drawing/2014/main" id="{2A2C487E-8A77-93F8-C79C-D8BE4FBFADF5}"/>
              </a:ext>
            </a:extLst>
          </p:cNvPr>
          <p:cNvSpPr>
            <a:spLocks noGrp="1"/>
          </p:cNvSpPr>
          <p:nvPr>
            <p:ph idx="1"/>
          </p:nvPr>
        </p:nvSpPr>
        <p:spPr>
          <a:xfrm>
            <a:off x="1141412" y="974470"/>
            <a:ext cx="9905999" cy="5273929"/>
          </a:xfrm>
        </p:spPr>
        <p:txBody>
          <a:bodyPr/>
          <a:lstStyle/>
          <a:p>
            <a:pPr marL="0" indent="0">
              <a:buNone/>
            </a:pPr>
            <a:r>
              <a:rPr lang="en-US" sz="1800" b="1" i="0" dirty="0">
                <a:solidFill>
                  <a:schemeClr val="bg2"/>
                </a:solidFill>
                <a:effectLst/>
                <a:latin typeface="Lato Extended"/>
              </a:rPr>
              <a:t>Target Users and Needs (Primary)</a:t>
            </a:r>
          </a:p>
          <a:p>
            <a:pPr marL="0" indent="0">
              <a:buNone/>
            </a:pPr>
            <a:endParaRPr lang="en-US" sz="1800" b="1" i="0" dirty="0">
              <a:solidFill>
                <a:schemeClr val="bg2"/>
              </a:solidFill>
              <a:effectLst/>
              <a:latin typeface="Lato Extended"/>
            </a:endParaRPr>
          </a:p>
          <a:p>
            <a:pPr marL="0" indent="0">
              <a:buNone/>
            </a:pPr>
            <a:endParaRPr lang="en-US" dirty="0">
              <a:solidFill>
                <a:schemeClr val="bg2"/>
              </a:solidFill>
            </a:endParaRPr>
          </a:p>
        </p:txBody>
      </p:sp>
      <p:sp>
        <p:nvSpPr>
          <p:cNvPr id="4" name="Date Placeholder 3">
            <a:extLst>
              <a:ext uri="{FF2B5EF4-FFF2-40B4-BE49-F238E27FC236}">
                <a16:creationId xmlns:a16="http://schemas.microsoft.com/office/drawing/2014/main" id="{D35D94AE-8CC9-8D00-AD3F-3085F4C05B51}"/>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B3C09BDE-DAE8-E7C6-B8C2-5C63D1211D13}"/>
              </a:ext>
            </a:extLst>
          </p:cNvPr>
          <p:cNvSpPr>
            <a:spLocks noGrp="1"/>
          </p:cNvSpPr>
          <p:nvPr>
            <p:ph type="sldNum" sz="quarter" idx="12"/>
          </p:nvPr>
        </p:nvSpPr>
        <p:spPr/>
        <p:txBody>
          <a:bodyPr/>
          <a:lstStyle/>
          <a:p>
            <a:fld id="{549BC40B-6776-44D4-9072-604CA9E7E9E9}" type="slidenum">
              <a:rPr lang="en-US" smtClean="0"/>
              <a:t>6</a:t>
            </a:fld>
            <a:endParaRPr lang="en-US" dirty="0"/>
          </a:p>
        </p:txBody>
      </p:sp>
      <p:graphicFrame>
        <p:nvGraphicFramePr>
          <p:cNvPr id="7" name="Table 6">
            <a:extLst>
              <a:ext uri="{FF2B5EF4-FFF2-40B4-BE49-F238E27FC236}">
                <a16:creationId xmlns:a16="http://schemas.microsoft.com/office/drawing/2014/main" id="{5297A22C-C5DC-30B6-DF03-34C2D114B20A}"/>
              </a:ext>
            </a:extLst>
          </p:cNvPr>
          <p:cNvGraphicFramePr>
            <a:graphicFrameLocks noGrp="1"/>
          </p:cNvGraphicFramePr>
          <p:nvPr>
            <p:extLst>
              <p:ext uri="{D42A27DB-BD31-4B8C-83A1-F6EECF244321}">
                <p14:modId xmlns:p14="http://schemas.microsoft.com/office/powerpoint/2010/main" val="2532791250"/>
              </p:ext>
            </p:extLst>
          </p:nvPr>
        </p:nvGraphicFramePr>
        <p:xfrm>
          <a:off x="1241529" y="1542626"/>
          <a:ext cx="10178946" cy="3502660"/>
        </p:xfrm>
        <a:graphic>
          <a:graphicData uri="http://schemas.openxmlformats.org/drawingml/2006/table">
            <a:tbl>
              <a:tblPr firstRow="1" bandRow="1">
                <a:tableStyleId>{FABFCF23-3B69-468F-B69F-88F6DE6A72F2}</a:tableStyleId>
              </a:tblPr>
              <a:tblGrid>
                <a:gridCol w="1427308">
                  <a:extLst>
                    <a:ext uri="{9D8B030D-6E8A-4147-A177-3AD203B41FA5}">
                      <a16:colId xmlns:a16="http://schemas.microsoft.com/office/drawing/2014/main" val="2065552949"/>
                    </a:ext>
                  </a:extLst>
                </a:gridCol>
                <a:gridCol w="2230621">
                  <a:extLst>
                    <a:ext uri="{9D8B030D-6E8A-4147-A177-3AD203B41FA5}">
                      <a16:colId xmlns:a16="http://schemas.microsoft.com/office/drawing/2014/main" val="4009756988"/>
                    </a:ext>
                  </a:extLst>
                </a:gridCol>
                <a:gridCol w="6521017">
                  <a:extLst>
                    <a:ext uri="{9D8B030D-6E8A-4147-A177-3AD203B41FA5}">
                      <a16:colId xmlns:a16="http://schemas.microsoft.com/office/drawing/2014/main" val="3244114465"/>
                    </a:ext>
                  </a:extLst>
                </a:gridCol>
              </a:tblGrid>
              <a:tr h="370840">
                <a:tc>
                  <a:txBody>
                    <a:bodyPr/>
                    <a:lstStyle/>
                    <a:p>
                      <a:r>
                        <a:rPr lang="en-US" sz="1600" b="1" kern="1200" dirty="0">
                          <a:solidFill>
                            <a:schemeClr val="lt1"/>
                          </a:solidFill>
                          <a:effectLst/>
                          <a:latin typeface="Lato Extended"/>
                        </a:rPr>
                        <a:t>Type</a:t>
                      </a:r>
                      <a:endParaRPr lang="en-US" sz="1600" dirty="0">
                        <a:latin typeface="Lato Extended"/>
                      </a:endParaRPr>
                    </a:p>
                  </a:txBody>
                  <a:tcPr/>
                </a:tc>
                <a:tc>
                  <a:txBody>
                    <a:bodyPr/>
                    <a:lstStyle/>
                    <a:p>
                      <a:r>
                        <a:rPr lang="en-US" sz="1600" b="1" kern="1200" dirty="0">
                          <a:solidFill>
                            <a:schemeClr val="lt1"/>
                          </a:solidFill>
                          <a:effectLst/>
                          <a:latin typeface="Lato Extended"/>
                        </a:rPr>
                        <a:t>Actor</a:t>
                      </a:r>
                      <a:endParaRPr lang="en-US" sz="1600" dirty="0">
                        <a:latin typeface="Lato Extended"/>
                      </a:endParaRPr>
                    </a:p>
                  </a:txBody>
                  <a:tcPr/>
                </a:tc>
                <a:tc>
                  <a:txBody>
                    <a:bodyPr/>
                    <a:lstStyle/>
                    <a:p>
                      <a:r>
                        <a:rPr lang="en-US" sz="1600" b="1" kern="1200" dirty="0">
                          <a:solidFill>
                            <a:schemeClr val="lt1"/>
                          </a:solidFill>
                          <a:effectLst/>
                          <a:latin typeface="Lato Extended"/>
                        </a:rPr>
                        <a:t>Goal Description</a:t>
                      </a:r>
                      <a:endParaRPr lang="en-US" sz="1600" dirty="0">
                        <a:latin typeface="Lato Extended"/>
                      </a:endParaRPr>
                    </a:p>
                  </a:txBody>
                  <a:tcPr/>
                </a:tc>
                <a:extLst>
                  <a:ext uri="{0D108BD9-81ED-4DB2-BD59-A6C34878D82A}">
                    <a16:rowId xmlns:a16="http://schemas.microsoft.com/office/drawing/2014/main" val="4184297500"/>
                  </a:ext>
                </a:extLst>
              </a:tr>
              <a:tr h="370840">
                <a:tc>
                  <a:txBody>
                    <a:bodyPr/>
                    <a:lstStyle/>
                    <a:p>
                      <a:r>
                        <a:rPr lang="en-US" sz="1400" dirty="0">
                          <a:effectLst/>
                          <a:latin typeface="Lato Extended"/>
                        </a:rPr>
                        <a:t>Primary</a:t>
                      </a:r>
                    </a:p>
                  </a:txBody>
                  <a:tcPr marL="123825" marR="123825" marT="57150" marB="57150" anchor="ctr"/>
                </a:tc>
                <a:tc>
                  <a:txBody>
                    <a:bodyPr/>
                    <a:lstStyle/>
                    <a:p>
                      <a:r>
                        <a:rPr lang="en-US" sz="1400" dirty="0">
                          <a:effectLst/>
                          <a:latin typeface="Lato Extended"/>
                        </a:rPr>
                        <a:t>Loan Analyst</a:t>
                      </a:r>
                    </a:p>
                  </a:txBody>
                  <a:tcPr marL="123825" marR="123825" marT="57150" marB="57150" anchor="ctr"/>
                </a:tc>
                <a:tc>
                  <a:txBody>
                    <a:bodyPr/>
                    <a:lstStyle/>
                    <a:p>
                      <a:r>
                        <a:rPr lang="en-US" sz="1400" dirty="0">
                          <a:effectLst/>
                          <a:latin typeface="Lato Extended"/>
                        </a:rPr>
                        <a:t>The Loan Analyst wants to use the System to input Mortgage attributes after loan closing and update any loan attributes after amendments.</a:t>
                      </a:r>
                    </a:p>
                  </a:txBody>
                  <a:tcPr marL="123825" marR="123825" marT="57150" marB="57150" anchor="ctr"/>
                </a:tc>
                <a:extLst>
                  <a:ext uri="{0D108BD9-81ED-4DB2-BD59-A6C34878D82A}">
                    <a16:rowId xmlns:a16="http://schemas.microsoft.com/office/drawing/2014/main" val="4073602570"/>
                  </a:ext>
                </a:extLst>
              </a:tr>
              <a:tr h="370840">
                <a:tc>
                  <a:txBody>
                    <a:bodyPr/>
                    <a:lstStyle/>
                    <a:p>
                      <a:r>
                        <a:rPr lang="en-US" sz="1400">
                          <a:effectLst/>
                          <a:latin typeface="Lato Extended"/>
                        </a:rPr>
                        <a:t>Primary</a:t>
                      </a:r>
                    </a:p>
                  </a:txBody>
                  <a:tcPr marL="123825" marR="123825" marT="57150" marB="57150" anchor="ctr"/>
                </a:tc>
                <a:tc>
                  <a:txBody>
                    <a:bodyPr/>
                    <a:lstStyle/>
                    <a:p>
                      <a:r>
                        <a:rPr lang="en-US" sz="1400" dirty="0">
                          <a:effectLst/>
                          <a:latin typeface="Lato Extended"/>
                        </a:rPr>
                        <a:t>Loan Accountant</a:t>
                      </a:r>
                    </a:p>
                  </a:txBody>
                  <a:tcPr marL="123825" marR="123825" marT="57150" marB="57150" anchor="ctr"/>
                </a:tc>
                <a:tc>
                  <a:txBody>
                    <a:bodyPr/>
                    <a:lstStyle/>
                    <a:p>
                      <a:r>
                        <a:rPr lang="en-US" sz="1400" dirty="0">
                          <a:effectLst/>
                          <a:latin typeface="Lato Extended"/>
                        </a:rPr>
                        <a:t>The Loan Accountant wants to use the system to generate journal entries and revenue, expense, and cash flow reports for the population of mortgages (the “Portfolio”) and to have the System feed into the corporate accounting system.</a:t>
                      </a:r>
                    </a:p>
                  </a:txBody>
                  <a:tcPr marL="123825" marR="123825" marT="57150" marB="57150" anchor="ctr"/>
                </a:tc>
                <a:extLst>
                  <a:ext uri="{0D108BD9-81ED-4DB2-BD59-A6C34878D82A}">
                    <a16:rowId xmlns:a16="http://schemas.microsoft.com/office/drawing/2014/main" val="1924794349"/>
                  </a:ext>
                </a:extLst>
              </a:tr>
              <a:tr h="370840">
                <a:tc>
                  <a:txBody>
                    <a:bodyPr/>
                    <a:lstStyle/>
                    <a:p>
                      <a:r>
                        <a:rPr lang="en-US" sz="1400">
                          <a:effectLst/>
                          <a:latin typeface="Lato Extended"/>
                        </a:rPr>
                        <a:t>Primary</a:t>
                      </a:r>
                    </a:p>
                  </a:txBody>
                  <a:tcPr marL="123825" marR="123825" marT="57150" marB="57150" anchor="ctr"/>
                </a:tc>
                <a:tc>
                  <a:txBody>
                    <a:bodyPr/>
                    <a:lstStyle/>
                    <a:p>
                      <a:r>
                        <a:rPr lang="en-US" sz="1400" dirty="0">
                          <a:effectLst/>
                          <a:latin typeface="Lato Extended"/>
                        </a:rPr>
                        <a:t>Billing Analysts</a:t>
                      </a:r>
                    </a:p>
                  </a:txBody>
                  <a:tcPr marL="123825" marR="123825" marT="57150" marB="57150" anchor="ctr"/>
                </a:tc>
                <a:tc>
                  <a:txBody>
                    <a:bodyPr/>
                    <a:lstStyle/>
                    <a:p>
                      <a:r>
                        <a:rPr lang="en-US" sz="1400" dirty="0">
                          <a:effectLst/>
                          <a:latin typeface="Lato Extended"/>
                        </a:rPr>
                        <a:t>The Billing Analysts want to use the System to generate and send invoices for Loan borrowers (the “Customers”).</a:t>
                      </a:r>
                    </a:p>
                  </a:txBody>
                  <a:tcPr marL="123825" marR="123825" marT="57150" marB="57150" anchor="ctr"/>
                </a:tc>
                <a:extLst>
                  <a:ext uri="{0D108BD9-81ED-4DB2-BD59-A6C34878D82A}">
                    <a16:rowId xmlns:a16="http://schemas.microsoft.com/office/drawing/2014/main" val="135018307"/>
                  </a:ext>
                </a:extLst>
              </a:tr>
              <a:tr h="370840">
                <a:tc>
                  <a:txBody>
                    <a:bodyPr/>
                    <a:lstStyle/>
                    <a:p>
                      <a:r>
                        <a:rPr lang="en-US" sz="1400">
                          <a:effectLst/>
                          <a:latin typeface="Lato Extended"/>
                        </a:rPr>
                        <a:t>Primary</a:t>
                      </a:r>
                    </a:p>
                  </a:txBody>
                  <a:tcPr marL="123825" marR="123825" marT="57150" marB="57150" anchor="ctr"/>
                </a:tc>
                <a:tc>
                  <a:txBody>
                    <a:bodyPr/>
                    <a:lstStyle/>
                    <a:p>
                      <a:r>
                        <a:rPr lang="en-US" sz="1400">
                          <a:effectLst/>
                          <a:latin typeface="Lato Extended"/>
                        </a:rPr>
                        <a:t>Treasury Analysts</a:t>
                      </a:r>
                    </a:p>
                  </a:txBody>
                  <a:tcPr marL="123825" marR="123825" marT="57150" marB="57150" anchor="ctr"/>
                </a:tc>
                <a:tc>
                  <a:txBody>
                    <a:bodyPr/>
                    <a:lstStyle/>
                    <a:p>
                      <a:r>
                        <a:rPr lang="en-US" sz="1400" dirty="0">
                          <a:effectLst/>
                          <a:latin typeface="Lato Extended"/>
                        </a:rPr>
                        <a:t>The Treasury Analysts want to use the System to generate cash flow files for forecasting and to upload them to banking software.</a:t>
                      </a:r>
                    </a:p>
                  </a:txBody>
                  <a:tcPr marL="123825" marR="123825" marT="57150" marB="57150" anchor="ctr"/>
                </a:tc>
                <a:extLst>
                  <a:ext uri="{0D108BD9-81ED-4DB2-BD59-A6C34878D82A}">
                    <a16:rowId xmlns:a16="http://schemas.microsoft.com/office/drawing/2014/main" val="2827722681"/>
                  </a:ext>
                </a:extLst>
              </a:tr>
              <a:tr h="370840">
                <a:tc>
                  <a:txBody>
                    <a:bodyPr/>
                    <a:lstStyle/>
                    <a:p>
                      <a:r>
                        <a:rPr lang="en-US" sz="1400">
                          <a:effectLst/>
                          <a:latin typeface="Lato Extended"/>
                        </a:rPr>
                        <a:t>Primary</a:t>
                      </a:r>
                    </a:p>
                  </a:txBody>
                  <a:tcPr marL="123825" marR="123825" marT="57150" marB="57150" anchor="ctr"/>
                </a:tc>
                <a:tc>
                  <a:txBody>
                    <a:bodyPr/>
                    <a:lstStyle/>
                    <a:p>
                      <a:r>
                        <a:rPr lang="en-US" sz="1400">
                          <a:effectLst/>
                          <a:latin typeface="Lato Extended"/>
                        </a:rPr>
                        <a:t>Credit Officers</a:t>
                      </a:r>
                    </a:p>
                  </a:txBody>
                  <a:tcPr marL="123825" marR="123825" marT="57150" marB="57150" anchor="ctr"/>
                </a:tc>
                <a:tc>
                  <a:txBody>
                    <a:bodyPr/>
                    <a:lstStyle/>
                    <a:p>
                      <a:r>
                        <a:rPr lang="en-US" sz="1400" dirty="0">
                          <a:effectLst/>
                          <a:latin typeface="Lato Extended"/>
                        </a:rPr>
                        <a:t>Credit Officers want to use the System to review data related to the Customer’s financial position and credit worthiness and the Loan collateral’s value. They also want to utilize the System to view loan dashboards and add commentary.</a:t>
                      </a:r>
                    </a:p>
                  </a:txBody>
                  <a:tcPr marL="123825" marR="123825" marT="57150" marB="57150" anchor="ctr"/>
                </a:tc>
                <a:extLst>
                  <a:ext uri="{0D108BD9-81ED-4DB2-BD59-A6C34878D82A}">
                    <a16:rowId xmlns:a16="http://schemas.microsoft.com/office/drawing/2014/main" val="1268188537"/>
                  </a:ext>
                </a:extLst>
              </a:tr>
            </a:tbl>
          </a:graphicData>
        </a:graphic>
      </p:graphicFrame>
    </p:spTree>
    <p:extLst>
      <p:ext uri="{BB962C8B-B14F-4D97-AF65-F5344CB8AC3E}">
        <p14:creationId xmlns:p14="http://schemas.microsoft.com/office/powerpoint/2010/main" val="781396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7CBC5-7C89-5F02-36A0-BD5519474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75B7BF-B3E6-042D-F32A-87FE41E9BBCA}"/>
              </a:ext>
            </a:extLst>
          </p:cNvPr>
          <p:cNvSpPr>
            <a:spLocks noGrp="1"/>
          </p:cNvSpPr>
          <p:nvPr>
            <p:ph type="title"/>
          </p:nvPr>
        </p:nvSpPr>
        <p:spPr>
          <a:xfrm>
            <a:off x="1241529" y="97909"/>
            <a:ext cx="9905998" cy="849861"/>
          </a:xfrm>
        </p:spPr>
        <p:txBody>
          <a:bodyPr/>
          <a:lstStyle/>
          <a:p>
            <a:r>
              <a:rPr lang="en-US" dirty="0">
                <a:solidFill>
                  <a:schemeClr val="bg2"/>
                </a:solidFill>
              </a:rPr>
              <a:t>Problem statement and requirements</a:t>
            </a:r>
          </a:p>
        </p:txBody>
      </p:sp>
      <p:sp>
        <p:nvSpPr>
          <p:cNvPr id="3" name="Content Placeholder 2">
            <a:extLst>
              <a:ext uri="{FF2B5EF4-FFF2-40B4-BE49-F238E27FC236}">
                <a16:creationId xmlns:a16="http://schemas.microsoft.com/office/drawing/2014/main" id="{FD0D2AFF-D4A9-1ABD-5036-8CC829CB9ED2}"/>
              </a:ext>
            </a:extLst>
          </p:cNvPr>
          <p:cNvSpPr>
            <a:spLocks noGrp="1"/>
          </p:cNvSpPr>
          <p:nvPr>
            <p:ph idx="1"/>
          </p:nvPr>
        </p:nvSpPr>
        <p:spPr>
          <a:xfrm>
            <a:off x="1141412" y="974470"/>
            <a:ext cx="9905999" cy="5273929"/>
          </a:xfrm>
        </p:spPr>
        <p:txBody>
          <a:bodyPr/>
          <a:lstStyle/>
          <a:p>
            <a:pPr marL="0" indent="0">
              <a:buNone/>
            </a:pPr>
            <a:r>
              <a:rPr lang="en-US" sz="1800" b="1" i="0" dirty="0">
                <a:solidFill>
                  <a:schemeClr val="bg2"/>
                </a:solidFill>
                <a:effectLst/>
                <a:latin typeface="Lato Extended"/>
              </a:rPr>
              <a:t>Target Users and Needs (Supporting)</a:t>
            </a:r>
          </a:p>
          <a:p>
            <a:pPr marL="0" indent="0">
              <a:buNone/>
            </a:pPr>
            <a:endParaRPr lang="en-US" sz="1800" b="1" i="0" dirty="0">
              <a:solidFill>
                <a:schemeClr val="bg2"/>
              </a:solidFill>
              <a:effectLst/>
              <a:latin typeface="Lato Extended"/>
            </a:endParaRPr>
          </a:p>
          <a:p>
            <a:pPr marL="0" indent="0">
              <a:buNone/>
            </a:pPr>
            <a:endParaRPr lang="en-US" dirty="0">
              <a:solidFill>
                <a:schemeClr val="bg2"/>
              </a:solidFill>
            </a:endParaRPr>
          </a:p>
        </p:txBody>
      </p:sp>
      <p:sp>
        <p:nvSpPr>
          <p:cNvPr id="4" name="Date Placeholder 3">
            <a:extLst>
              <a:ext uri="{FF2B5EF4-FFF2-40B4-BE49-F238E27FC236}">
                <a16:creationId xmlns:a16="http://schemas.microsoft.com/office/drawing/2014/main" id="{A4C2B469-EDDD-53FA-AE67-2290FEF1AA21}"/>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D3C1DC3F-C79A-7D37-8D84-463218CB0C85}"/>
              </a:ext>
            </a:extLst>
          </p:cNvPr>
          <p:cNvSpPr>
            <a:spLocks noGrp="1"/>
          </p:cNvSpPr>
          <p:nvPr>
            <p:ph type="sldNum" sz="quarter" idx="12"/>
          </p:nvPr>
        </p:nvSpPr>
        <p:spPr/>
        <p:txBody>
          <a:bodyPr/>
          <a:lstStyle/>
          <a:p>
            <a:fld id="{549BC40B-6776-44D4-9072-604CA9E7E9E9}" type="slidenum">
              <a:rPr lang="en-US" smtClean="0"/>
              <a:t>7</a:t>
            </a:fld>
            <a:endParaRPr lang="en-US" dirty="0"/>
          </a:p>
        </p:txBody>
      </p:sp>
      <p:graphicFrame>
        <p:nvGraphicFramePr>
          <p:cNvPr id="7" name="Table 6">
            <a:extLst>
              <a:ext uri="{FF2B5EF4-FFF2-40B4-BE49-F238E27FC236}">
                <a16:creationId xmlns:a16="http://schemas.microsoft.com/office/drawing/2014/main" id="{71C27D2B-1224-93F3-8DEE-A40500E6D897}"/>
              </a:ext>
            </a:extLst>
          </p:cNvPr>
          <p:cNvGraphicFramePr>
            <a:graphicFrameLocks noGrp="1"/>
          </p:cNvGraphicFramePr>
          <p:nvPr>
            <p:extLst>
              <p:ext uri="{D42A27DB-BD31-4B8C-83A1-F6EECF244321}">
                <p14:modId xmlns:p14="http://schemas.microsoft.com/office/powerpoint/2010/main" val="1299532529"/>
              </p:ext>
            </p:extLst>
          </p:nvPr>
        </p:nvGraphicFramePr>
        <p:xfrm>
          <a:off x="1241529" y="1542626"/>
          <a:ext cx="10178946" cy="3289300"/>
        </p:xfrm>
        <a:graphic>
          <a:graphicData uri="http://schemas.openxmlformats.org/drawingml/2006/table">
            <a:tbl>
              <a:tblPr firstRow="1" bandRow="1">
                <a:tableStyleId>{FABFCF23-3B69-468F-B69F-88F6DE6A72F2}</a:tableStyleId>
              </a:tblPr>
              <a:tblGrid>
                <a:gridCol w="1427308">
                  <a:extLst>
                    <a:ext uri="{9D8B030D-6E8A-4147-A177-3AD203B41FA5}">
                      <a16:colId xmlns:a16="http://schemas.microsoft.com/office/drawing/2014/main" val="2065552949"/>
                    </a:ext>
                  </a:extLst>
                </a:gridCol>
                <a:gridCol w="2230621">
                  <a:extLst>
                    <a:ext uri="{9D8B030D-6E8A-4147-A177-3AD203B41FA5}">
                      <a16:colId xmlns:a16="http://schemas.microsoft.com/office/drawing/2014/main" val="4009756988"/>
                    </a:ext>
                  </a:extLst>
                </a:gridCol>
                <a:gridCol w="6521017">
                  <a:extLst>
                    <a:ext uri="{9D8B030D-6E8A-4147-A177-3AD203B41FA5}">
                      <a16:colId xmlns:a16="http://schemas.microsoft.com/office/drawing/2014/main" val="3244114465"/>
                    </a:ext>
                  </a:extLst>
                </a:gridCol>
              </a:tblGrid>
              <a:tr h="370840">
                <a:tc>
                  <a:txBody>
                    <a:bodyPr/>
                    <a:lstStyle/>
                    <a:p>
                      <a:r>
                        <a:rPr lang="en-US" sz="1600" b="1" kern="1200" dirty="0">
                          <a:solidFill>
                            <a:schemeClr val="lt1"/>
                          </a:solidFill>
                          <a:effectLst/>
                        </a:rPr>
                        <a:t>Type</a:t>
                      </a:r>
                      <a:endParaRPr lang="en-US" sz="1600" dirty="0">
                        <a:latin typeface="Lato Extended"/>
                      </a:endParaRPr>
                    </a:p>
                  </a:txBody>
                  <a:tcPr/>
                </a:tc>
                <a:tc>
                  <a:txBody>
                    <a:bodyPr/>
                    <a:lstStyle/>
                    <a:p>
                      <a:r>
                        <a:rPr lang="en-US" sz="1600" b="1" kern="1200" dirty="0">
                          <a:solidFill>
                            <a:schemeClr val="lt1"/>
                          </a:solidFill>
                          <a:effectLst/>
                        </a:rPr>
                        <a:t>Actor</a:t>
                      </a:r>
                      <a:endParaRPr lang="en-US" sz="1600" dirty="0">
                        <a:latin typeface="Lato Extended"/>
                      </a:endParaRPr>
                    </a:p>
                  </a:txBody>
                  <a:tcPr/>
                </a:tc>
                <a:tc>
                  <a:txBody>
                    <a:bodyPr/>
                    <a:lstStyle/>
                    <a:p>
                      <a:r>
                        <a:rPr lang="en-US" sz="1600" b="1" kern="1200" dirty="0">
                          <a:solidFill>
                            <a:schemeClr val="lt1"/>
                          </a:solidFill>
                          <a:effectLst/>
                        </a:rPr>
                        <a:t>Goal Description</a:t>
                      </a:r>
                      <a:endParaRPr lang="en-US" sz="1600" dirty="0">
                        <a:latin typeface="Lato Extended"/>
                      </a:endParaRPr>
                    </a:p>
                  </a:txBody>
                  <a:tcPr/>
                </a:tc>
                <a:extLst>
                  <a:ext uri="{0D108BD9-81ED-4DB2-BD59-A6C34878D82A}">
                    <a16:rowId xmlns:a16="http://schemas.microsoft.com/office/drawing/2014/main" val="4184297500"/>
                  </a:ext>
                </a:extLst>
              </a:tr>
              <a:tr h="370840">
                <a:tc>
                  <a:txBody>
                    <a:bodyPr/>
                    <a:lstStyle/>
                    <a:p>
                      <a:r>
                        <a:rPr lang="en-US" sz="1400" dirty="0">
                          <a:effectLst/>
                          <a:latin typeface="Lato Extended"/>
                        </a:rPr>
                        <a:t>Supporting</a:t>
                      </a:r>
                    </a:p>
                  </a:txBody>
                  <a:tcPr marL="123825" marR="123825" marT="57150" marB="57150" anchor="ctr"/>
                </a:tc>
                <a:tc>
                  <a:txBody>
                    <a:bodyPr/>
                    <a:lstStyle/>
                    <a:p>
                      <a:r>
                        <a:rPr lang="en-US" sz="1400" dirty="0">
                          <a:effectLst/>
                          <a:latin typeface="Lato Extended"/>
                        </a:rPr>
                        <a:t>Corporate Accounting System</a:t>
                      </a:r>
                    </a:p>
                  </a:txBody>
                  <a:tcPr marL="123825" marR="123825" marT="57150" marB="57150" anchor="ctr"/>
                </a:tc>
                <a:tc>
                  <a:txBody>
                    <a:bodyPr/>
                    <a:lstStyle/>
                    <a:p>
                      <a:r>
                        <a:rPr lang="en-US" sz="1400">
                          <a:effectLst/>
                          <a:latin typeface="Lato Extended"/>
                        </a:rPr>
                        <a:t>The Corporate Accounting System is an external system that wants to use journal entries generated by the System to consolidate into the main general ledger.</a:t>
                      </a:r>
                    </a:p>
                  </a:txBody>
                  <a:tcPr marL="123825" marR="123825" marT="57150" marB="57150" anchor="ctr"/>
                </a:tc>
                <a:extLst>
                  <a:ext uri="{0D108BD9-81ED-4DB2-BD59-A6C34878D82A}">
                    <a16:rowId xmlns:a16="http://schemas.microsoft.com/office/drawing/2014/main" val="4073602570"/>
                  </a:ext>
                </a:extLst>
              </a:tr>
              <a:tr h="370840">
                <a:tc>
                  <a:txBody>
                    <a:bodyPr/>
                    <a:lstStyle/>
                    <a:p>
                      <a:r>
                        <a:rPr lang="en-US" sz="1400">
                          <a:effectLst/>
                          <a:latin typeface="Lato Extended"/>
                        </a:rPr>
                        <a:t>Supporting</a:t>
                      </a:r>
                    </a:p>
                  </a:txBody>
                  <a:tcPr marL="123825" marR="123825" marT="57150" marB="57150" anchor="ctr"/>
                </a:tc>
                <a:tc>
                  <a:txBody>
                    <a:bodyPr/>
                    <a:lstStyle/>
                    <a:p>
                      <a:r>
                        <a:rPr lang="en-US" sz="1400">
                          <a:effectLst/>
                          <a:latin typeface="Lato Extended"/>
                        </a:rPr>
                        <a:t>Email System</a:t>
                      </a:r>
                    </a:p>
                  </a:txBody>
                  <a:tcPr marL="123825" marR="123825" marT="57150" marB="57150" anchor="ctr"/>
                </a:tc>
                <a:tc>
                  <a:txBody>
                    <a:bodyPr/>
                    <a:lstStyle/>
                    <a:p>
                      <a:r>
                        <a:rPr lang="en-US" sz="1400">
                          <a:effectLst/>
                          <a:latin typeface="Lato Extended"/>
                        </a:rPr>
                        <a:t>The Email System is an external system that wants to send invoices, messages, and attachments from the System to internal and external parties.</a:t>
                      </a:r>
                    </a:p>
                  </a:txBody>
                  <a:tcPr marL="123825" marR="123825" marT="57150" marB="57150" anchor="ctr"/>
                </a:tc>
                <a:extLst>
                  <a:ext uri="{0D108BD9-81ED-4DB2-BD59-A6C34878D82A}">
                    <a16:rowId xmlns:a16="http://schemas.microsoft.com/office/drawing/2014/main" val="1924794349"/>
                  </a:ext>
                </a:extLst>
              </a:tr>
              <a:tr h="370840">
                <a:tc>
                  <a:txBody>
                    <a:bodyPr/>
                    <a:lstStyle/>
                    <a:p>
                      <a:r>
                        <a:rPr lang="en-US" sz="1400">
                          <a:effectLst/>
                          <a:latin typeface="Lato Extended"/>
                        </a:rPr>
                        <a:t>Supporting</a:t>
                      </a:r>
                    </a:p>
                  </a:txBody>
                  <a:tcPr marL="123825" marR="123825" marT="57150" marB="57150" anchor="ctr"/>
                </a:tc>
                <a:tc>
                  <a:txBody>
                    <a:bodyPr/>
                    <a:lstStyle/>
                    <a:p>
                      <a:r>
                        <a:rPr lang="en-US" sz="1400">
                          <a:effectLst/>
                          <a:latin typeface="Lato Extended"/>
                        </a:rPr>
                        <a:t>Reporting System</a:t>
                      </a:r>
                    </a:p>
                  </a:txBody>
                  <a:tcPr marL="123825" marR="123825" marT="57150" marB="57150" anchor="ctr"/>
                </a:tc>
                <a:tc>
                  <a:txBody>
                    <a:bodyPr/>
                    <a:lstStyle/>
                    <a:p>
                      <a:r>
                        <a:rPr lang="en-US" sz="1400" dirty="0">
                          <a:effectLst/>
                          <a:latin typeface="Lato Extended"/>
                        </a:rPr>
                        <a:t>The Reporting System is an external system that wants to use the data produced by the System to create analytics, reports, and dashboards.</a:t>
                      </a:r>
                    </a:p>
                  </a:txBody>
                  <a:tcPr marL="123825" marR="123825" marT="57150" marB="57150" anchor="ctr"/>
                </a:tc>
                <a:extLst>
                  <a:ext uri="{0D108BD9-81ED-4DB2-BD59-A6C34878D82A}">
                    <a16:rowId xmlns:a16="http://schemas.microsoft.com/office/drawing/2014/main" val="135018307"/>
                  </a:ext>
                </a:extLst>
              </a:tr>
              <a:tr h="370840">
                <a:tc>
                  <a:txBody>
                    <a:bodyPr/>
                    <a:lstStyle/>
                    <a:p>
                      <a:r>
                        <a:rPr lang="en-US" sz="1400">
                          <a:effectLst/>
                          <a:latin typeface="Lato Extended"/>
                        </a:rPr>
                        <a:t>Supporting</a:t>
                      </a:r>
                    </a:p>
                  </a:txBody>
                  <a:tcPr marL="123825" marR="123825" marT="57150" marB="57150" anchor="ctr"/>
                </a:tc>
                <a:tc>
                  <a:txBody>
                    <a:bodyPr/>
                    <a:lstStyle/>
                    <a:p>
                      <a:r>
                        <a:rPr lang="en-US" sz="1400">
                          <a:effectLst/>
                          <a:latin typeface="Lato Extended"/>
                        </a:rPr>
                        <a:t>Banking Software</a:t>
                      </a:r>
                    </a:p>
                  </a:txBody>
                  <a:tcPr marL="123825" marR="123825" marT="57150" marB="57150" anchor="ctr"/>
                </a:tc>
                <a:tc>
                  <a:txBody>
                    <a:bodyPr/>
                    <a:lstStyle/>
                    <a:p>
                      <a:r>
                        <a:rPr lang="en-US" sz="1400" dirty="0">
                          <a:effectLst/>
                          <a:latin typeface="Lato Extended"/>
                        </a:rPr>
                        <a:t>The Banking Software is an external system (or multiple systems) that wants to use the data generated by the system for account reconciliation.</a:t>
                      </a:r>
                    </a:p>
                  </a:txBody>
                  <a:tcPr marL="123825" marR="123825" marT="57150" marB="57150" anchor="ctr"/>
                </a:tc>
                <a:extLst>
                  <a:ext uri="{0D108BD9-81ED-4DB2-BD59-A6C34878D82A}">
                    <a16:rowId xmlns:a16="http://schemas.microsoft.com/office/drawing/2014/main" val="2827722681"/>
                  </a:ext>
                </a:extLst>
              </a:tr>
              <a:tr h="370840">
                <a:tc>
                  <a:txBody>
                    <a:bodyPr/>
                    <a:lstStyle/>
                    <a:p>
                      <a:r>
                        <a:rPr lang="en-US" sz="1400">
                          <a:effectLst/>
                          <a:latin typeface="Lato Extended"/>
                        </a:rPr>
                        <a:t>Supporting</a:t>
                      </a:r>
                    </a:p>
                  </a:txBody>
                  <a:tcPr marL="123825" marR="123825" marT="57150" marB="57150" anchor="ctr"/>
                </a:tc>
                <a:tc>
                  <a:txBody>
                    <a:bodyPr/>
                    <a:lstStyle/>
                    <a:p>
                      <a:r>
                        <a:rPr lang="en-US" sz="1400">
                          <a:effectLst/>
                          <a:latin typeface="Lato Extended"/>
                        </a:rPr>
                        <a:t>System Administrator</a:t>
                      </a:r>
                    </a:p>
                  </a:txBody>
                  <a:tcPr marL="123825" marR="123825" marT="57150" marB="57150" anchor="ctr"/>
                </a:tc>
                <a:tc>
                  <a:txBody>
                    <a:bodyPr/>
                    <a:lstStyle/>
                    <a:p>
                      <a:r>
                        <a:rPr lang="en-US" sz="1400" dirty="0">
                          <a:effectLst/>
                          <a:latin typeface="Lato Extended"/>
                        </a:rPr>
                        <a:t>The System Administrator wants the System to remain running and error free and to help users when errors do arise.</a:t>
                      </a:r>
                    </a:p>
                  </a:txBody>
                  <a:tcPr marL="123825" marR="123825" marT="57150" marB="57150" anchor="ctr"/>
                </a:tc>
                <a:extLst>
                  <a:ext uri="{0D108BD9-81ED-4DB2-BD59-A6C34878D82A}">
                    <a16:rowId xmlns:a16="http://schemas.microsoft.com/office/drawing/2014/main" val="1268188537"/>
                  </a:ext>
                </a:extLst>
              </a:tr>
            </a:tbl>
          </a:graphicData>
        </a:graphic>
      </p:graphicFrame>
    </p:spTree>
    <p:extLst>
      <p:ext uri="{BB962C8B-B14F-4D97-AF65-F5344CB8AC3E}">
        <p14:creationId xmlns:p14="http://schemas.microsoft.com/office/powerpoint/2010/main" val="1162679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812F4-54BF-68A5-059D-0A57240E2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8C1CA-96AE-5510-DBF4-87D15C213713}"/>
              </a:ext>
            </a:extLst>
          </p:cNvPr>
          <p:cNvSpPr>
            <a:spLocks noGrp="1"/>
          </p:cNvSpPr>
          <p:nvPr>
            <p:ph type="title"/>
          </p:nvPr>
        </p:nvSpPr>
        <p:spPr>
          <a:xfrm>
            <a:off x="1241529" y="97909"/>
            <a:ext cx="9905998" cy="849861"/>
          </a:xfrm>
        </p:spPr>
        <p:txBody>
          <a:bodyPr/>
          <a:lstStyle/>
          <a:p>
            <a:r>
              <a:rPr lang="en-US" dirty="0">
                <a:solidFill>
                  <a:schemeClr val="bg2"/>
                </a:solidFill>
              </a:rPr>
              <a:t>Problem statement and requirements</a:t>
            </a:r>
          </a:p>
        </p:txBody>
      </p:sp>
      <p:sp>
        <p:nvSpPr>
          <p:cNvPr id="3" name="Content Placeholder 2">
            <a:extLst>
              <a:ext uri="{FF2B5EF4-FFF2-40B4-BE49-F238E27FC236}">
                <a16:creationId xmlns:a16="http://schemas.microsoft.com/office/drawing/2014/main" id="{1A5C3B1B-260E-695C-D460-07908A92BDC3}"/>
              </a:ext>
            </a:extLst>
          </p:cNvPr>
          <p:cNvSpPr>
            <a:spLocks noGrp="1"/>
          </p:cNvSpPr>
          <p:nvPr>
            <p:ph idx="1"/>
          </p:nvPr>
        </p:nvSpPr>
        <p:spPr>
          <a:xfrm>
            <a:off x="1141412" y="974470"/>
            <a:ext cx="9905999" cy="5273929"/>
          </a:xfrm>
        </p:spPr>
        <p:txBody>
          <a:bodyPr/>
          <a:lstStyle/>
          <a:p>
            <a:pPr marL="0" indent="0">
              <a:buNone/>
            </a:pPr>
            <a:r>
              <a:rPr lang="en-US" sz="1800" b="1" i="0" dirty="0">
                <a:solidFill>
                  <a:schemeClr val="bg2"/>
                </a:solidFill>
                <a:effectLst/>
                <a:latin typeface="Lato Extended"/>
              </a:rPr>
              <a:t>Target Users and Needs (Offstage)</a:t>
            </a:r>
          </a:p>
          <a:p>
            <a:pPr marL="0" indent="0">
              <a:buNone/>
            </a:pPr>
            <a:endParaRPr lang="en-US" sz="1800" b="1" i="0" dirty="0">
              <a:solidFill>
                <a:schemeClr val="bg2"/>
              </a:solidFill>
              <a:effectLst/>
              <a:latin typeface="Lato Extended"/>
            </a:endParaRPr>
          </a:p>
          <a:p>
            <a:pPr marL="0" indent="0">
              <a:buNone/>
            </a:pPr>
            <a:endParaRPr lang="en-US" dirty="0">
              <a:solidFill>
                <a:schemeClr val="bg2"/>
              </a:solidFill>
            </a:endParaRPr>
          </a:p>
        </p:txBody>
      </p:sp>
      <p:sp>
        <p:nvSpPr>
          <p:cNvPr id="4" name="Date Placeholder 3">
            <a:extLst>
              <a:ext uri="{FF2B5EF4-FFF2-40B4-BE49-F238E27FC236}">
                <a16:creationId xmlns:a16="http://schemas.microsoft.com/office/drawing/2014/main" id="{69E8289F-2C2E-0DA1-1EAA-3718F9A2CFEE}"/>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2EFBD4DC-DC95-B677-5A0C-965BD65B7223}"/>
              </a:ext>
            </a:extLst>
          </p:cNvPr>
          <p:cNvSpPr>
            <a:spLocks noGrp="1"/>
          </p:cNvSpPr>
          <p:nvPr>
            <p:ph type="sldNum" sz="quarter" idx="12"/>
          </p:nvPr>
        </p:nvSpPr>
        <p:spPr/>
        <p:txBody>
          <a:bodyPr/>
          <a:lstStyle/>
          <a:p>
            <a:fld id="{549BC40B-6776-44D4-9072-604CA9E7E9E9}" type="slidenum">
              <a:rPr lang="en-US" smtClean="0"/>
              <a:t>8</a:t>
            </a:fld>
            <a:endParaRPr lang="en-US" dirty="0"/>
          </a:p>
        </p:txBody>
      </p:sp>
      <p:graphicFrame>
        <p:nvGraphicFramePr>
          <p:cNvPr id="7" name="Table 6">
            <a:extLst>
              <a:ext uri="{FF2B5EF4-FFF2-40B4-BE49-F238E27FC236}">
                <a16:creationId xmlns:a16="http://schemas.microsoft.com/office/drawing/2014/main" id="{EE583EF4-8B30-7A9D-E473-75CF1AADA5EC}"/>
              </a:ext>
            </a:extLst>
          </p:cNvPr>
          <p:cNvGraphicFramePr>
            <a:graphicFrameLocks noGrp="1"/>
          </p:cNvGraphicFramePr>
          <p:nvPr>
            <p:extLst>
              <p:ext uri="{D42A27DB-BD31-4B8C-83A1-F6EECF244321}">
                <p14:modId xmlns:p14="http://schemas.microsoft.com/office/powerpoint/2010/main" val="758014441"/>
              </p:ext>
            </p:extLst>
          </p:nvPr>
        </p:nvGraphicFramePr>
        <p:xfrm>
          <a:off x="1241529" y="1510876"/>
          <a:ext cx="10178946" cy="5054600"/>
        </p:xfrm>
        <a:graphic>
          <a:graphicData uri="http://schemas.openxmlformats.org/drawingml/2006/table">
            <a:tbl>
              <a:tblPr firstRow="1" bandRow="1">
                <a:tableStyleId>{FABFCF23-3B69-468F-B69F-88F6DE6A72F2}</a:tableStyleId>
              </a:tblPr>
              <a:tblGrid>
                <a:gridCol w="1427308">
                  <a:extLst>
                    <a:ext uri="{9D8B030D-6E8A-4147-A177-3AD203B41FA5}">
                      <a16:colId xmlns:a16="http://schemas.microsoft.com/office/drawing/2014/main" val="2065552949"/>
                    </a:ext>
                  </a:extLst>
                </a:gridCol>
                <a:gridCol w="2230621">
                  <a:extLst>
                    <a:ext uri="{9D8B030D-6E8A-4147-A177-3AD203B41FA5}">
                      <a16:colId xmlns:a16="http://schemas.microsoft.com/office/drawing/2014/main" val="4009756988"/>
                    </a:ext>
                  </a:extLst>
                </a:gridCol>
                <a:gridCol w="6521017">
                  <a:extLst>
                    <a:ext uri="{9D8B030D-6E8A-4147-A177-3AD203B41FA5}">
                      <a16:colId xmlns:a16="http://schemas.microsoft.com/office/drawing/2014/main" val="3244114465"/>
                    </a:ext>
                  </a:extLst>
                </a:gridCol>
              </a:tblGrid>
              <a:tr h="370840">
                <a:tc>
                  <a:txBody>
                    <a:bodyPr/>
                    <a:lstStyle/>
                    <a:p>
                      <a:r>
                        <a:rPr lang="en-US" sz="1600" b="1" kern="1200" dirty="0">
                          <a:solidFill>
                            <a:schemeClr val="lt1"/>
                          </a:solidFill>
                          <a:effectLst/>
                        </a:rPr>
                        <a:t>Type</a:t>
                      </a:r>
                      <a:endParaRPr lang="en-US" sz="1600" dirty="0">
                        <a:latin typeface="Lato Extended"/>
                      </a:endParaRPr>
                    </a:p>
                  </a:txBody>
                  <a:tcPr/>
                </a:tc>
                <a:tc>
                  <a:txBody>
                    <a:bodyPr/>
                    <a:lstStyle/>
                    <a:p>
                      <a:r>
                        <a:rPr lang="en-US" sz="1600" b="1" kern="1200" dirty="0">
                          <a:solidFill>
                            <a:schemeClr val="lt1"/>
                          </a:solidFill>
                          <a:effectLst/>
                        </a:rPr>
                        <a:t>Actor</a:t>
                      </a:r>
                      <a:endParaRPr lang="en-US" sz="1600" dirty="0">
                        <a:latin typeface="Lato Extended"/>
                      </a:endParaRPr>
                    </a:p>
                  </a:txBody>
                  <a:tcPr/>
                </a:tc>
                <a:tc>
                  <a:txBody>
                    <a:bodyPr/>
                    <a:lstStyle/>
                    <a:p>
                      <a:r>
                        <a:rPr lang="en-US" sz="1600" b="1" kern="1200" dirty="0">
                          <a:solidFill>
                            <a:schemeClr val="lt1"/>
                          </a:solidFill>
                          <a:effectLst/>
                        </a:rPr>
                        <a:t>Goal Description</a:t>
                      </a:r>
                      <a:endParaRPr lang="en-US" sz="1600" dirty="0">
                        <a:latin typeface="Lato Extended"/>
                      </a:endParaRPr>
                    </a:p>
                  </a:txBody>
                  <a:tcPr/>
                </a:tc>
                <a:extLst>
                  <a:ext uri="{0D108BD9-81ED-4DB2-BD59-A6C34878D82A}">
                    <a16:rowId xmlns:a16="http://schemas.microsoft.com/office/drawing/2014/main" val="4184297500"/>
                  </a:ext>
                </a:extLst>
              </a:tr>
              <a:tr h="370840">
                <a:tc>
                  <a:txBody>
                    <a:bodyPr/>
                    <a:lstStyle/>
                    <a:p>
                      <a:r>
                        <a:rPr lang="en-US" sz="1400">
                          <a:effectLst/>
                          <a:latin typeface="Lato Extended"/>
                        </a:rPr>
                        <a:t>Offstage</a:t>
                      </a:r>
                    </a:p>
                  </a:txBody>
                  <a:tcPr marL="123825" marR="123825" marT="57150" marB="57150" anchor="ctr"/>
                </a:tc>
                <a:tc>
                  <a:txBody>
                    <a:bodyPr/>
                    <a:lstStyle/>
                    <a:p>
                      <a:r>
                        <a:rPr lang="en-US" sz="1400" dirty="0">
                          <a:effectLst/>
                          <a:latin typeface="Lato Extended"/>
                        </a:rPr>
                        <a:t>Loan Closing Team</a:t>
                      </a:r>
                    </a:p>
                  </a:txBody>
                  <a:tcPr marL="123825" marR="123825" marT="57150" marB="57150" anchor="ctr"/>
                </a:tc>
                <a:tc>
                  <a:txBody>
                    <a:bodyPr/>
                    <a:lstStyle/>
                    <a:p>
                      <a:r>
                        <a:rPr lang="en-US" sz="1400" dirty="0">
                          <a:effectLst/>
                          <a:latin typeface="Lato Extended"/>
                        </a:rPr>
                        <a:t>The Loan Closing Team wants to ensure that all relevant information from the loan closing process is accurately input into the System, as the loan performance influences their financial targets and compensation.</a:t>
                      </a:r>
                    </a:p>
                  </a:txBody>
                  <a:tcPr marL="123825" marR="123825" marT="57150" marB="57150" anchor="ctr"/>
                </a:tc>
                <a:extLst>
                  <a:ext uri="{0D108BD9-81ED-4DB2-BD59-A6C34878D82A}">
                    <a16:rowId xmlns:a16="http://schemas.microsoft.com/office/drawing/2014/main" val="4073602570"/>
                  </a:ext>
                </a:extLst>
              </a:tr>
              <a:tr h="370840">
                <a:tc>
                  <a:txBody>
                    <a:bodyPr/>
                    <a:lstStyle/>
                    <a:p>
                      <a:r>
                        <a:rPr lang="en-US" sz="1400">
                          <a:effectLst/>
                          <a:latin typeface="Lato Extended"/>
                        </a:rPr>
                        <a:t>Offstage</a:t>
                      </a:r>
                    </a:p>
                  </a:txBody>
                  <a:tcPr marL="123825" marR="123825" marT="57150" marB="57150" anchor="ctr"/>
                </a:tc>
                <a:tc>
                  <a:txBody>
                    <a:bodyPr/>
                    <a:lstStyle/>
                    <a:p>
                      <a:r>
                        <a:rPr lang="en-US" sz="1400" dirty="0">
                          <a:effectLst/>
                          <a:latin typeface="Lato Extended"/>
                        </a:rPr>
                        <a:t>Legal Department</a:t>
                      </a:r>
                    </a:p>
                  </a:txBody>
                  <a:tcPr marL="123825" marR="123825" marT="57150" marB="57150" anchor="ctr"/>
                </a:tc>
                <a:tc>
                  <a:txBody>
                    <a:bodyPr/>
                    <a:lstStyle/>
                    <a:p>
                      <a:r>
                        <a:rPr lang="en-US" sz="1400" dirty="0">
                          <a:effectLst/>
                          <a:latin typeface="Lato Extended"/>
                        </a:rPr>
                        <a:t>The Legal Department wants to be notified of any defaulting loans by Credit Officers and Management to begin remediation.</a:t>
                      </a:r>
                    </a:p>
                  </a:txBody>
                  <a:tcPr marL="123825" marR="123825" marT="57150" marB="57150" anchor="ctr"/>
                </a:tc>
                <a:extLst>
                  <a:ext uri="{0D108BD9-81ED-4DB2-BD59-A6C34878D82A}">
                    <a16:rowId xmlns:a16="http://schemas.microsoft.com/office/drawing/2014/main" val="1924794349"/>
                  </a:ext>
                </a:extLst>
              </a:tr>
              <a:tr h="370840">
                <a:tc>
                  <a:txBody>
                    <a:bodyPr/>
                    <a:lstStyle/>
                    <a:p>
                      <a:r>
                        <a:rPr lang="en-US" sz="1400">
                          <a:effectLst/>
                          <a:latin typeface="Lato Extended"/>
                        </a:rPr>
                        <a:t>Offstage</a:t>
                      </a:r>
                    </a:p>
                  </a:txBody>
                  <a:tcPr marL="123825" marR="123825" marT="57150" marB="57150" anchor="ctr"/>
                </a:tc>
                <a:tc>
                  <a:txBody>
                    <a:bodyPr/>
                    <a:lstStyle/>
                    <a:p>
                      <a:r>
                        <a:rPr lang="en-US" sz="1400">
                          <a:effectLst/>
                          <a:latin typeface="Lato Extended"/>
                        </a:rPr>
                        <a:t>Customers (Borrowers)</a:t>
                      </a:r>
                    </a:p>
                  </a:txBody>
                  <a:tcPr marL="123825" marR="123825" marT="57150" marB="57150" anchor="ctr"/>
                </a:tc>
                <a:tc>
                  <a:txBody>
                    <a:bodyPr/>
                    <a:lstStyle/>
                    <a:p>
                      <a:r>
                        <a:rPr lang="en-US" sz="1400">
                          <a:effectLst/>
                          <a:latin typeface="Lato Extended"/>
                        </a:rPr>
                        <a:t>The Customers want to receive accurate billing statements from the System.</a:t>
                      </a:r>
                    </a:p>
                  </a:txBody>
                  <a:tcPr marL="123825" marR="123825" marT="57150" marB="57150" anchor="ctr"/>
                </a:tc>
                <a:extLst>
                  <a:ext uri="{0D108BD9-81ED-4DB2-BD59-A6C34878D82A}">
                    <a16:rowId xmlns:a16="http://schemas.microsoft.com/office/drawing/2014/main" val="135018307"/>
                  </a:ext>
                </a:extLst>
              </a:tr>
              <a:tr h="370840">
                <a:tc>
                  <a:txBody>
                    <a:bodyPr/>
                    <a:lstStyle/>
                    <a:p>
                      <a:r>
                        <a:rPr lang="en-US" sz="1400">
                          <a:effectLst/>
                          <a:latin typeface="Lato Extended"/>
                        </a:rPr>
                        <a:t>Offstage</a:t>
                      </a:r>
                    </a:p>
                  </a:txBody>
                  <a:tcPr marL="123825" marR="123825" marT="57150" marB="57150" anchor="ctr"/>
                </a:tc>
                <a:tc>
                  <a:txBody>
                    <a:bodyPr/>
                    <a:lstStyle/>
                    <a:p>
                      <a:r>
                        <a:rPr lang="en-US" sz="1400" dirty="0">
                          <a:effectLst/>
                          <a:latin typeface="Lato Extended"/>
                        </a:rPr>
                        <a:t>Corporate Accounting Team</a:t>
                      </a:r>
                    </a:p>
                  </a:txBody>
                  <a:tcPr marL="123825" marR="123825" marT="57150" marB="57150" anchor="ctr"/>
                </a:tc>
                <a:tc>
                  <a:txBody>
                    <a:bodyPr/>
                    <a:lstStyle/>
                    <a:p>
                      <a:r>
                        <a:rPr lang="en-US" sz="1400">
                          <a:effectLst/>
                          <a:latin typeface="Lato Extended"/>
                        </a:rPr>
                        <a:t>The Corporate Accounting team wants to utilize the information generated by the System as an asset subledger and to be able to rely on the accuracy of the data produced.</a:t>
                      </a:r>
                    </a:p>
                  </a:txBody>
                  <a:tcPr marL="123825" marR="123825" marT="57150" marB="57150" anchor="ctr"/>
                </a:tc>
                <a:extLst>
                  <a:ext uri="{0D108BD9-81ED-4DB2-BD59-A6C34878D82A}">
                    <a16:rowId xmlns:a16="http://schemas.microsoft.com/office/drawing/2014/main" val="2827722681"/>
                  </a:ext>
                </a:extLst>
              </a:tr>
              <a:tr h="370840">
                <a:tc>
                  <a:txBody>
                    <a:bodyPr/>
                    <a:lstStyle/>
                    <a:p>
                      <a:r>
                        <a:rPr lang="en-US" sz="1400" dirty="0">
                          <a:effectLst/>
                          <a:latin typeface="Lato Extended"/>
                        </a:rPr>
                        <a:t>Offstage</a:t>
                      </a:r>
                    </a:p>
                  </a:txBody>
                  <a:tcPr marL="123825" marR="123825" marT="57150" marB="57150" anchor="ctr"/>
                </a:tc>
                <a:tc>
                  <a:txBody>
                    <a:bodyPr/>
                    <a:lstStyle/>
                    <a:p>
                      <a:r>
                        <a:rPr lang="en-US" sz="1400">
                          <a:effectLst/>
                          <a:latin typeface="Lato Extended"/>
                        </a:rPr>
                        <a:t>Management Team/Owners of Company</a:t>
                      </a:r>
                    </a:p>
                  </a:txBody>
                  <a:tcPr marL="123825" marR="123825" marT="57150" marB="57150" anchor="ctr"/>
                </a:tc>
                <a:tc>
                  <a:txBody>
                    <a:bodyPr/>
                    <a:lstStyle/>
                    <a:p>
                      <a:r>
                        <a:rPr lang="en-US" sz="1400" dirty="0">
                          <a:effectLst/>
                          <a:latin typeface="Lato Extended"/>
                        </a:rPr>
                        <a:t>The Management Team/Owners of the Company want to ensure that the System is efficient, accurate, and scalable. They want to ensure that it helps facilitate existing processes and that it can adapt to accommodate new ones.</a:t>
                      </a:r>
                    </a:p>
                  </a:txBody>
                  <a:tcPr marL="123825" marR="123825" marT="57150" marB="57150" anchor="ctr"/>
                </a:tc>
                <a:extLst>
                  <a:ext uri="{0D108BD9-81ED-4DB2-BD59-A6C34878D82A}">
                    <a16:rowId xmlns:a16="http://schemas.microsoft.com/office/drawing/2014/main" val="1268188537"/>
                  </a:ext>
                </a:extLst>
              </a:tr>
              <a:tr h="370840">
                <a:tc>
                  <a:txBody>
                    <a:bodyPr/>
                    <a:lstStyle/>
                    <a:p>
                      <a:r>
                        <a:rPr lang="en-US" sz="1400" dirty="0">
                          <a:effectLst/>
                          <a:latin typeface="Lato Extended"/>
                        </a:rPr>
                        <a:t>Offstage</a:t>
                      </a:r>
                    </a:p>
                  </a:txBody>
                  <a:tcPr marL="123825" marR="123825" marT="57150" marB="57150" anchor="ctr"/>
                </a:tc>
                <a:tc>
                  <a:txBody>
                    <a:bodyPr/>
                    <a:lstStyle/>
                    <a:p>
                      <a:r>
                        <a:rPr lang="en-US" sz="1400">
                          <a:effectLst/>
                          <a:latin typeface="Lato Extended"/>
                        </a:rPr>
                        <a:t>External Auditors</a:t>
                      </a:r>
                    </a:p>
                  </a:txBody>
                  <a:tcPr marL="123825" marR="123825" marT="57150" marB="57150" anchor="ctr"/>
                </a:tc>
                <a:tc>
                  <a:txBody>
                    <a:bodyPr/>
                    <a:lstStyle/>
                    <a:p>
                      <a:r>
                        <a:rPr lang="en-US" sz="1400" dirty="0">
                          <a:effectLst/>
                          <a:latin typeface="Lato Extended"/>
                        </a:rPr>
                        <a:t>External auditors want to be able to utilize and rely on the output of the System. They want to be able to test the System for controls reliance and to be able to generate required reports for their audit procedures.</a:t>
                      </a:r>
                    </a:p>
                  </a:txBody>
                  <a:tcPr marL="123825" marR="123825" marT="57150" marB="57150" anchor="ctr"/>
                </a:tc>
                <a:extLst>
                  <a:ext uri="{0D108BD9-81ED-4DB2-BD59-A6C34878D82A}">
                    <a16:rowId xmlns:a16="http://schemas.microsoft.com/office/drawing/2014/main" val="3678822759"/>
                  </a:ext>
                </a:extLst>
              </a:tr>
              <a:tr h="370840">
                <a:tc>
                  <a:txBody>
                    <a:bodyPr/>
                    <a:lstStyle/>
                    <a:p>
                      <a:r>
                        <a:rPr lang="en-US" sz="1400">
                          <a:effectLst/>
                          <a:latin typeface="Lato Extended"/>
                        </a:rPr>
                        <a:t>Offstage</a:t>
                      </a:r>
                    </a:p>
                  </a:txBody>
                  <a:tcPr marL="123825" marR="123825" marT="57150" marB="57150" anchor="ctr"/>
                </a:tc>
                <a:tc>
                  <a:txBody>
                    <a:bodyPr/>
                    <a:lstStyle/>
                    <a:p>
                      <a:r>
                        <a:rPr lang="en-US" sz="1400">
                          <a:effectLst/>
                          <a:latin typeface="Lato Extended"/>
                        </a:rPr>
                        <a:t>Financial Regulators</a:t>
                      </a:r>
                    </a:p>
                  </a:txBody>
                  <a:tcPr marL="123825" marR="123825" marT="57150" marB="57150" anchor="ctr"/>
                </a:tc>
                <a:tc>
                  <a:txBody>
                    <a:bodyPr/>
                    <a:lstStyle/>
                    <a:p>
                      <a:r>
                        <a:rPr lang="en-US" sz="1400" dirty="0">
                          <a:effectLst/>
                          <a:latin typeface="Lato Extended"/>
                        </a:rPr>
                        <a:t>Financial regulators want to ensure that the System is accurate from both a billing and financial reporting perspective, to protect the Customers and those parties that would rely on the financial information that it produces.</a:t>
                      </a:r>
                    </a:p>
                  </a:txBody>
                  <a:tcPr marL="123825" marR="123825" marT="57150" marB="57150" anchor="ctr"/>
                </a:tc>
                <a:extLst>
                  <a:ext uri="{0D108BD9-81ED-4DB2-BD59-A6C34878D82A}">
                    <a16:rowId xmlns:a16="http://schemas.microsoft.com/office/drawing/2014/main" val="1074999220"/>
                  </a:ext>
                </a:extLst>
              </a:tr>
            </a:tbl>
          </a:graphicData>
        </a:graphic>
      </p:graphicFrame>
    </p:spTree>
    <p:extLst>
      <p:ext uri="{BB962C8B-B14F-4D97-AF65-F5344CB8AC3E}">
        <p14:creationId xmlns:p14="http://schemas.microsoft.com/office/powerpoint/2010/main" val="2623704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6A19F-296D-4202-737D-6579439F54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63A5E8-E789-C880-00BC-CE27E080EA69}"/>
              </a:ext>
            </a:extLst>
          </p:cNvPr>
          <p:cNvSpPr>
            <a:spLocks noGrp="1"/>
          </p:cNvSpPr>
          <p:nvPr>
            <p:ph type="title"/>
          </p:nvPr>
        </p:nvSpPr>
        <p:spPr>
          <a:xfrm>
            <a:off x="1241529" y="97909"/>
            <a:ext cx="9905998" cy="849861"/>
          </a:xfrm>
        </p:spPr>
        <p:txBody>
          <a:bodyPr/>
          <a:lstStyle/>
          <a:p>
            <a:r>
              <a:rPr lang="en-US" dirty="0">
                <a:solidFill>
                  <a:schemeClr val="bg2"/>
                </a:solidFill>
              </a:rPr>
              <a:t>Problem statement and requirements</a:t>
            </a:r>
          </a:p>
        </p:txBody>
      </p:sp>
      <p:sp>
        <p:nvSpPr>
          <p:cNvPr id="3" name="Content Placeholder 2">
            <a:extLst>
              <a:ext uri="{FF2B5EF4-FFF2-40B4-BE49-F238E27FC236}">
                <a16:creationId xmlns:a16="http://schemas.microsoft.com/office/drawing/2014/main" id="{873FBCA0-494A-90C7-C4B4-66499D3F48CE}"/>
              </a:ext>
            </a:extLst>
          </p:cNvPr>
          <p:cNvSpPr>
            <a:spLocks noGrp="1"/>
          </p:cNvSpPr>
          <p:nvPr>
            <p:ph idx="1"/>
          </p:nvPr>
        </p:nvSpPr>
        <p:spPr>
          <a:xfrm>
            <a:off x="1141412" y="974470"/>
            <a:ext cx="9905999" cy="5273929"/>
          </a:xfrm>
        </p:spPr>
        <p:txBody>
          <a:bodyPr/>
          <a:lstStyle/>
          <a:p>
            <a:pPr marL="0" indent="0">
              <a:buNone/>
            </a:pPr>
            <a:r>
              <a:rPr lang="en-US" sz="1800" b="1" i="0" dirty="0">
                <a:solidFill>
                  <a:schemeClr val="bg2"/>
                </a:solidFill>
                <a:effectLst/>
                <a:latin typeface="Lato Extended"/>
              </a:rPr>
              <a:t>Business Goals that the System is Required to Support</a:t>
            </a:r>
          </a:p>
          <a:p>
            <a:pPr marL="0" indent="0">
              <a:buNone/>
            </a:pPr>
            <a:endParaRPr lang="en-US" sz="1800" b="1" i="0" dirty="0">
              <a:solidFill>
                <a:schemeClr val="bg2"/>
              </a:solidFill>
              <a:effectLst/>
              <a:latin typeface="Lato Extended"/>
            </a:endParaRPr>
          </a:p>
          <a:p>
            <a:pPr marL="0" indent="0">
              <a:buNone/>
            </a:pPr>
            <a:endParaRPr lang="en-US" dirty="0">
              <a:solidFill>
                <a:schemeClr val="bg2"/>
              </a:solidFill>
            </a:endParaRPr>
          </a:p>
        </p:txBody>
      </p:sp>
      <p:sp>
        <p:nvSpPr>
          <p:cNvPr id="4" name="Date Placeholder 3">
            <a:extLst>
              <a:ext uri="{FF2B5EF4-FFF2-40B4-BE49-F238E27FC236}">
                <a16:creationId xmlns:a16="http://schemas.microsoft.com/office/drawing/2014/main" id="{1A070E50-9A5F-E77A-98DB-61F457B8C10E}"/>
              </a:ext>
            </a:extLst>
          </p:cNvPr>
          <p:cNvSpPr>
            <a:spLocks noGrp="1"/>
          </p:cNvSpPr>
          <p:nvPr>
            <p:ph type="dt" sz="half" idx="10"/>
          </p:nvPr>
        </p:nvSpPr>
        <p:spPr/>
        <p:txBody>
          <a:bodyPr/>
          <a:lstStyle/>
          <a:p>
            <a:r>
              <a:rPr lang="en-US"/>
              <a:t>10/13/2024</a:t>
            </a:r>
            <a:endParaRPr lang="en-US" dirty="0"/>
          </a:p>
        </p:txBody>
      </p:sp>
      <p:sp>
        <p:nvSpPr>
          <p:cNvPr id="5" name="Slide Number Placeholder 4">
            <a:extLst>
              <a:ext uri="{FF2B5EF4-FFF2-40B4-BE49-F238E27FC236}">
                <a16:creationId xmlns:a16="http://schemas.microsoft.com/office/drawing/2014/main" id="{9DB589CA-B59A-7A56-9B2D-6C72236817E9}"/>
              </a:ext>
            </a:extLst>
          </p:cNvPr>
          <p:cNvSpPr>
            <a:spLocks noGrp="1"/>
          </p:cNvSpPr>
          <p:nvPr>
            <p:ph type="sldNum" sz="quarter" idx="12"/>
          </p:nvPr>
        </p:nvSpPr>
        <p:spPr/>
        <p:txBody>
          <a:bodyPr/>
          <a:lstStyle/>
          <a:p>
            <a:fld id="{549BC40B-6776-44D4-9072-604CA9E7E9E9}" type="slidenum">
              <a:rPr lang="en-US" smtClean="0"/>
              <a:t>9</a:t>
            </a:fld>
            <a:endParaRPr lang="en-US" dirty="0"/>
          </a:p>
        </p:txBody>
      </p:sp>
      <p:graphicFrame>
        <p:nvGraphicFramePr>
          <p:cNvPr id="7" name="Table 6">
            <a:extLst>
              <a:ext uri="{FF2B5EF4-FFF2-40B4-BE49-F238E27FC236}">
                <a16:creationId xmlns:a16="http://schemas.microsoft.com/office/drawing/2014/main" id="{8DE3DBF3-88E0-8048-7F73-FA03E4FC27ED}"/>
              </a:ext>
            </a:extLst>
          </p:cNvPr>
          <p:cNvGraphicFramePr>
            <a:graphicFrameLocks noGrp="1"/>
          </p:cNvGraphicFramePr>
          <p:nvPr>
            <p:extLst>
              <p:ext uri="{D42A27DB-BD31-4B8C-83A1-F6EECF244321}">
                <p14:modId xmlns:p14="http://schemas.microsoft.com/office/powerpoint/2010/main" val="1156387472"/>
              </p:ext>
            </p:extLst>
          </p:nvPr>
        </p:nvGraphicFramePr>
        <p:xfrm>
          <a:off x="1241529" y="1485476"/>
          <a:ext cx="9616971" cy="4645660"/>
        </p:xfrm>
        <a:graphic>
          <a:graphicData uri="http://schemas.openxmlformats.org/drawingml/2006/table">
            <a:tbl>
              <a:tblPr firstRow="1" bandRow="1">
                <a:tableStyleId>{FABFCF23-3B69-468F-B69F-88F6DE6A72F2}</a:tableStyleId>
              </a:tblPr>
              <a:tblGrid>
                <a:gridCol w="3752500">
                  <a:extLst>
                    <a:ext uri="{9D8B030D-6E8A-4147-A177-3AD203B41FA5}">
                      <a16:colId xmlns:a16="http://schemas.microsoft.com/office/drawing/2014/main" val="2065552949"/>
                    </a:ext>
                  </a:extLst>
                </a:gridCol>
                <a:gridCol w="5864471">
                  <a:extLst>
                    <a:ext uri="{9D8B030D-6E8A-4147-A177-3AD203B41FA5}">
                      <a16:colId xmlns:a16="http://schemas.microsoft.com/office/drawing/2014/main" val="4009756988"/>
                    </a:ext>
                  </a:extLst>
                </a:gridCol>
              </a:tblGrid>
              <a:tr h="370840">
                <a:tc>
                  <a:txBody>
                    <a:bodyPr/>
                    <a:lstStyle/>
                    <a:p>
                      <a:r>
                        <a:rPr lang="en-US" sz="1200" b="1" kern="1200" dirty="0">
                          <a:solidFill>
                            <a:schemeClr val="lt1"/>
                          </a:solidFill>
                          <a:effectLst/>
                          <a:latin typeface="Lato Extended"/>
                        </a:rPr>
                        <a:t>Goal</a:t>
                      </a:r>
                      <a:endParaRPr lang="en-US" sz="1200" dirty="0">
                        <a:latin typeface="Lato Extended"/>
                      </a:endParaRPr>
                    </a:p>
                  </a:txBody>
                  <a:tcPr/>
                </a:tc>
                <a:tc>
                  <a:txBody>
                    <a:bodyPr/>
                    <a:lstStyle/>
                    <a:p>
                      <a:r>
                        <a:rPr lang="en-US" sz="1200" b="1" kern="1200" dirty="0">
                          <a:solidFill>
                            <a:schemeClr val="lt1"/>
                          </a:solidFill>
                          <a:effectLst/>
                          <a:latin typeface="Lato Extended"/>
                        </a:rPr>
                        <a:t>How System Supports Goal</a:t>
                      </a:r>
                      <a:endParaRPr lang="en-US" sz="1200" dirty="0">
                        <a:latin typeface="Lato Extended"/>
                      </a:endParaRPr>
                    </a:p>
                  </a:txBody>
                  <a:tcPr/>
                </a:tc>
                <a:extLst>
                  <a:ext uri="{0D108BD9-81ED-4DB2-BD59-A6C34878D82A}">
                    <a16:rowId xmlns:a16="http://schemas.microsoft.com/office/drawing/2014/main" val="4184297500"/>
                  </a:ext>
                </a:extLst>
              </a:tr>
              <a:tr h="370840">
                <a:tc>
                  <a:txBody>
                    <a:bodyPr/>
                    <a:lstStyle/>
                    <a:p>
                      <a:r>
                        <a:rPr lang="en-US" sz="1200" dirty="0">
                          <a:effectLst/>
                          <a:latin typeface="Lato Extended"/>
                        </a:rPr>
                        <a:t>Shortening monthly accounting close time by two days and Quarterly accounting close time by three days within next two years</a:t>
                      </a:r>
                    </a:p>
                  </a:txBody>
                  <a:tcPr marL="123825" marR="123825" marT="57150" marB="57150" anchor="ctr"/>
                </a:tc>
                <a:tc>
                  <a:txBody>
                    <a:bodyPr/>
                    <a:lstStyle/>
                    <a:p>
                      <a:r>
                        <a:rPr lang="en-US" sz="1200" dirty="0">
                          <a:effectLst/>
                          <a:latin typeface="Lato Extended"/>
                        </a:rPr>
                        <a:t>Efficiencies created by combining disparate systems, ease of use with user interface design, and error prevention through carefully design calculations and automatic journal entry generation.</a:t>
                      </a:r>
                    </a:p>
                  </a:txBody>
                  <a:tcPr marL="123825" marR="123825" marT="57150" marB="57150" anchor="ctr"/>
                </a:tc>
                <a:extLst>
                  <a:ext uri="{0D108BD9-81ED-4DB2-BD59-A6C34878D82A}">
                    <a16:rowId xmlns:a16="http://schemas.microsoft.com/office/drawing/2014/main" val="4073602570"/>
                  </a:ext>
                </a:extLst>
              </a:tr>
              <a:tr h="370840">
                <a:tc>
                  <a:txBody>
                    <a:bodyPr/>
                    <a:lstStyle/>
                    <a:p>
                      <a:r>
                        <a:rPr lang="en-US" sz="1200" dirty="0">
                          <a:effectLst/>
                          <a:latin typeface="Lato Extended"/>
                        </a:rPr>
                        <a:t>Supporting increased originations of 20 percent annually and servicing portfolio growth of a similar degree.</a:t>
                      </a:r>
                    </a:p>
                  </a:txBody>
                  <a:tcPr marL="123825" marR="123825" marT="57150" marB="57150" anchor="ctr"/>
                </a:tc>
                <a:tc>
                  <a:txBody>
                    <a:bodyPr/>
                    <a:lstStyle/>
                    <a:p>
                      <a:r>
                        <a:rPr lang="en-US" sz="1200">
                          <a:effectLst/>
                          <a:latin typeface="Lato Extended"/>
                        </a:rPr>
                        <a:t>Efficiencies created by ease of training and use, performance of system, and scalable design.</a:t>
                      </a:r>
                    </a:p>
                  </a:txBody>
                  <a:tcPr marL="123825" marR="123825" marT="57150" marB="57150" anchor="ctr"/>
                </a:tc>
                <a:extLst>
                  <a:ext uri="{0D108BD9-81ED-4DB2-BD59-A6C34878D82A}">
                    <a16:rowId xmlns:a16="http://schemas.microsoft.com/office/drawing/2014/main" val="1924794349"/>
                  </a:ext>
                </a:extLst>
              </a:tr>
              <a:tr h="370840">
                <a:tc>
                  <a:txBody>
                    <a:bodyPr/>
                    <a:lstStyle/>
                    <a:p>
                      <a:r>
                        <a:rPr lang="en-US" sz="1200" dirty="0">
                          <a:effectLst/>
                          <a:latin typeface="Lato Extended"/>
                        </a:rPr>
                        <a:t>Supporting the potential acquisition of a smaller competitor within the next five years</a:t>
                      </a:r>
                    </a:p>
                  </a:txBody>
                  <a:tcPr marL="123825" marR="123825" marT="57150" marB="57150" anchor="ctr"/>
                </a:tc>
                <a:tc>
                  <a:txBody>
                    <a:bodyPr/>
                    <a:lstStyle/>
                    <a:p>
                      <a:r>
                        <a:rPr lang="en-US" sz="1200" dirty="0">
                          <a:effectLst/>
                          <a:latin typeface="Lato Extended"/>
                        </a:rPr>
                        <a:t>Scalable design, ease of use, and use of GRASP techniques for interoperability.</a:t>
                      </a:r>
                    </a:p>
                  </a:txBody>
                  <a:tcPr marL="123825" marR="123825" marT="57150" marB="57150" anchor="ctr"/>
                </a:tc>
                <a:extLst>
                  <a:ext uri="{0D108BD9-81ED-4DB2-BD59-A6C34878D82A}">
                    <a16:rowId xmlns:a16="http://schemas.microsoft.com/office/drawing/2014/main" val="135018307"/>
                  </a:ext>
                </a:extLst>
              </a:tr>
              <a:tr h="370840">
                <a:tc>
                  <a:txBody>
                    <a:bodyPr/>
                    <a:lstStyle/>
                    <a:p>
                      <a:r>
                        <a:rPr lang="en-US" sz="1200">
                          <a:effectLst/>
                          <a:latin typeface="Lato Extended"/>
                        </a:rPr>
                        <a:t>Decreasing the processing time of financial information received from borrowers by 50 percent within the next three years.</a:t>
                      </a:r>
                    </a:p>
                  </a:txBody>
                  <a:tcPr marL="123825" marR="123825" marT="57150" marB="57150" anchor="ctr"/>
                </a:tc>
                <a:tc>
                  <a:txBody>
                    <a:bodyPr/>
                    <a:lstStyle/>
                    <a:p>
                      <a:r>
                        <a:rPr lang="en-US" sz="1200" dirty="0">
                          <a:effectLst/>
                          <a:latin typeface="Lato Extended"/>
                        </a:rPr>
                        <a:t>Efficiencies created by moving onto a modern system, including modern GUI, system response time, and built in workflows.</a:t>
                      </a:r>
                    </a:p>
                  </a:txBody>
                  <a:tcPr marL="123825" marR="123825" marT="57150" marB="57150" anchor="ctr"/>
                </a:tc>
                <a:extLst>
                  <a:ext uri="{0D108BD9-81ED-4DB2-BD59-A6C34878D82A}">
                    <a16:rowId xmlns:a16="http://schemas.microsoft.com/office/drawing/2014/main" val="2827722681"/>
                  </a:ext>
                </a:extLst>
              </a:tr>
              <a:tr h="370840">
                <a:tc>
                  <a:txBody>
                    <a:bodyPr/>
                    <a:lstStyle/>
                    <a:p>
                      <a:r>
                        <a:rPr lang="en-US" sz="1200">
                          <a:effectLst/>
                          <a:latin typeface="Lato Extended"/>
                        </a:rPr>
                        <a:t>Zero financial statement reissuance due to accounting errors</a:t>
                      </a:r>
                    </a:p>
                  </a:txBody>
                  <a:tcPr marL="123825" marR="123825" marT="57150" marB="57150" anchor="ctr"/>
                </a:tc>
                <a:tc>
                  <a:txBody>
                    <a:bodyPr/>
                    <a:lstStyle/>
                    <a:p>
                      <a:r>
                        <a:rPr lang="en-US" sz="1200" dirty="0">
                          <a:effectLst/>
                          <a:latin typeface="Lato Extended"/>
                        </a:rPr>
                        <a:t>Similar to shortening the monthly accounting close, the system will support accuracy by implementing error prevention through carefully design calculations and automatic journal entry generation.</a:t>
                      </a:r>
                    </a:p>
                  </a:txBody>
                  <a:tcPr marL="123825" marR="123825" marT="57150" marB="57150" anchor="ctr"/>
                </a:tc>
                <a:extLst>
                  <a:ext uri="{0D108BD9-81ED-4DB2-BD59-A6C34878D82A}">
                    <a16:rowId xmlns:a16="http://schemas.microsoft.com/office/drawing/2014/main" val="1268188537"/>
                  </a:ext>
                </a:extLst>
              </a:tr>
              <a:tr h="370840">
                <a:tc>
                  <a:txBody>
                    <a:bodyPr/>
                    <a:lstStyle/>
                    <a:p>
                      <a:r>
                        <a:rPr lang="en-US" sz="1200">
                          <a:effectLst/>
                          <a:latin typeface="Lato Extended"/>
                        </a:rPr>
                        <a:t>Decrease in realized losses of 10 percent in the next three years</a:t>
                      </a:r>
                    </a:p>
                  </a:txBody>
                  <a:tcPr marL="123825" marR="123825" marT="57150" marB="57150" anchor="ctr"/>
                </a:tc>
                <a:tc>
                  <a:txBody>
                    <a:bodyPr/>
                    <a:lstStyle/>
                    <a:p>
                      <a:r>
                        <a:rPr lang="en-US" sz="1200" dirty="0">
                          <a:effectLst/>
                          <a:latin typeface="Lato Extended"/>
                        </a:rPr>
                        <a:t>Integrating loan credit reporting directly into the System and decreasing time in processing borrower financial information (as per above).</a:t>
                      </a:r>
                    </a:p>
                  </a:txBody>
                  <a:tcPr marL="123825" marR="123825" marT="57150" marB="57150" anchor="ctr"/>
                </a:tc>
                <a:extLst>
                  <a:ext uri="{0D108BD9-81ED-4DB2-BD59-A6C34878D82A}">
                    <a16:rowId xmlns:a16="http://schemas.microsoft.com/office/drawing/2014/main" val="3678822759"/>
                  </a:ext>
                </a:extLst>
              </a:tr>
              <a:tr h="370840">
                <a:tc>
                  <a:txBody>
                    <a:bodyPr/>
                    <a:lstStyle/>
                    <a:p>
                      <a:r>
                        <a:rPr lang="en-US" sz="1200">
                          <a:effectLst/>
                          <a:latin typeface="Lato Extended"/>
                        </a:rPr>
                        <a:t>Shortening loan onboarding process by 25 percent over the next three years</a:t>
                      </a:r>
                    </a:p>
                  </a:txBody>
                  <a:tcPr marL="123825" marR="123825" marT="57150" marB="57150" anchor="ctr"/>
                </a:tc>
                <a:tc>
                  <a:txBody>
                    <a:bodyPr/>
                    <a:lstStyle/>
                    <a:p>
                      <a:r>
                        <a:rPr lang="en-US" sz="1200" dirty="0">
                          <a:effectLst/>
                          <a:latin typeface="Lato Extended"/>
                        </a:rPr>
                        <a:t>Similar to processing financial information, efficiencies will be created by moving onto a modern system, including modern GUI, system response time, and built in workflows.</a:t>
                      </a:r>
                    </a:p>
                  </a:txBody>
                  <a:tcPr marL="123825" marR="123825" marT="57150" marB="57150" anchor="ctr"/>
                </a:tc>
                <a:extLst>
                  <a:ext uri="{0D108BD9-81ED-4DB2-BD59-A6C34878D82A}">
                    <a16:rowId xmlns:a16="http://schemas.microsoft.com/office/drawing/2014/main" val="1074999220"/>
                  </a:ext>
                </a:extLst>
              </a:tr>
            </a:tbl>
          </a:graphicData>
        </a:graphic>
      </p:graphicFrame>
    </p:spTree>
    <p:extLst>
      <p:ext uri="{BB962C8B-B14F-4D97-AF65-F5344CB8AC3E}">
        <p14:creationId xmlns:p14="http://schemas.microsoft.com/office/powerpoint/2010/main" val="20789714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4077</TotalTime>
  <Words>3632</Words>
  <Application>Microsoft Office PowerPoint</Application>
  <PresentationFormat>Widescreen</PresentationFormat>
  <Paragraphs>413</Paragraphs>
  <Slides>35</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-apple-system</vt:lpstr>
      <vt:lpstr>Aptos</vt:lpstr>
      <vt:lpstr>Aptos Display</vt:lpstr>
      <vt:lpstr>Arial</vt:lpstr>
      <vt:lpstr>Lato Extended</vt:lpstr>
      <vt:lpstr>Tw Cen MT</vt:lpstr>
      <vt:lpstr>Circuit</vt:lpstr>
      <vt:lpstr>Custom Design</vt:lpstr>
      <vt:lpstr>PowerPoint Presentation</vt:lpstr>
      <vt:lpstr>Problem statement and requirements</vt:lpstr>
      <vt:lpstr>Problem statement and requirements</vt:lpstr>
      <vt:lpstr>Problem statement and requirements</vt:lpstr>
      <vt:lpstr>Problem statement and requirements</vt:lpstr>
      <vt:lpstr>Problem statement and requirements</vt:lpstr>
      <vt:lpstr>Problem statement and requirements</vt:lpstr>
      <vt:lpstr>Problem statement and requirements</vt:lpstr>
      <vt:lpstr>Problem statement and requirements</vt:lpstr>
      <vt:lpstr>Problem statement and requirements</vt:lpstr>
      <vt:lpstr>Problem statement and requirements</vt:lpstr>
      <vt:lpstr>Problem statement and requirements</vt:lpstr>
      <vt:lpstr>Uml System Sequence Diagrams  analyze portfolio metrics</vt:lpstr>
      <vt:lpstr>Uml System Sequence Diagrams  generate customer invoices</vt:lpstr>
      <vt:lpstr>Uml System Sequence Diagrams  Enter Loan Details</vt:lpstr>
      <vt:lpstr>Uml System Sequence Diagrams  Perform Accounting procedures</vt:lpstr>
      <vt:lpstr>Uml System Sequence Diagrams  Generate Cash Flow Data</vt:lpstr>
      <vt:lpstr>Uml Use case diagram</vt:lpstr>
      <vt:lpstr>Uml conceptual classes</vt:lpstr>
      <vt:lpstr>Uml conceptual classes pruning</vt:lpstr>
      <vt:lpstr>Uml DOMAIN  MODEL</vt:lpstr>
      <vt:lpstr>Uml Sequence Diagrams  ACCOUNTING REPORT</vt:lpstr>
      <vt:lpstr>Uml Sequence Diagrams DASHBOARD PROCESSING</vt:lpstr>
      <vt:lpstr>Uml Sequence Diagrams INVOICING</vt:lpstr>
      <vt:lpstr>Uml Sequence Diagrams TREASURY CASH ACTIVITY</vt:lpstr>
      <vt:lpstr>Uml  Class diagram</vt:lpstr>
      <vt:lpstr>Uml STATE DIAGRAM – LOAN STATES</vt:lpstr>
      <vt:lpstr>Uml SWIMLANE DIAGRAM – COMPLIANCE PROCESS</vt:lpstr>
      <vt:lpstr>Uml COMPONENT DIAGRAM</vt:lpstr>
      <vt:lpstr>AWS CLOUD DEPLOYMENT DIAGRAM</vt:lpstr>
      <vt:lpstr>SKELETON CLASSES</vt:lpstr>
      <vt:lpstr>DATABASE TABLE DEFINITIONS</vt:lpstr>
      <vt:lpstr>DESIGN PATTERNS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Slager, Adam</dc:creator>
  <cp:lastModifiedBy>Slager, Adam</cp:lastModifiedBy>
  <cp:revision>69</cp:revision>
  <cp:lastPrinted>2025-03-01T12:36:35Z</cp:lastPrinted>
  <dcterms:created xsi:type="dcterms:W3CDTF">2024-08-29T12:48:45Z</dcterms:created>
  <dcterms:modified xsi:type="dcterms:W3CDTF">2025-03-02T21:54:42Z</dcterms:modified>
</cp:coreProperties>
</file>